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576" r:id="rId2"/>
    <p:sldId id="577" r:id="rId3"/>
    <p:sldId id="973" r:id="rId4"/>
    <p:sldId id="897" r:id="rId5"/>
    <p:sldId id="921" r:id="rId6"/>
    <p:sldId id="974" r:id="rId7"/>
    <p:sldId id="1302" r:id="rId8"/>
    <p:sldId id="1303" r:id="rId9"/>
    <p:sldId id="975" r:id="rId10"/>
    <p:sldId id="1304" r:id="rId11"/>
    <p:sldId id="1292" r:id="rId12"/>
    <p:sldId id="1296" r:id="rId13"/>
    <p:sldId id="1300" r:id="rId14"/>
    <p:sldId id="1306" r:id="rId15"/>
    <p:sldId id="1301" r:id="rId16"/>
    <p:sldId id="1305" r:id="rId17"/>
    <p:sldId id="972" r:id="rId18"/>
    <p:sldId id="1307" r:id="rId19"/>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D5A7"/>
    <a:srgbClr val="FCD83A"/>
    <a:srgbClr val="FF0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88"/>
    <p:restoredTop sz="64440"/>
  </p:normalViewPr>
  <p:slideViewPr>
    <p:cSldViewPr snapToGrid="0" snapToObjects="1">
      <p:cViewPr varScale="1">
        <p:scale>
          <a:sx n="128" d="100"/>
          <a:sy n="128" d="100"/>
        </p:scale>
        <p:origin x="960" y="176"/>
      </p:cViewPr>
      <p:guideLst/>
    </p:cSldViewPr>
  </p:slideViewPr>
  <p:outlineViewPr>
    <p:cViewPr>
      <p:scale>
        <a:sx n="33" d="100"/>
        <a:sy n="33" d="100"/>
      </p:scale>
      <p:origin x="0" y="0"/>
    </p:cViewPr>
  </p:outlin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8F0C-EBD6-BF46-A230-5F7E6AE73678}" type="datetimeFigureOut">
              <a:rPr lang="en-US" smtClean="0"/>
              <a:t>9/8/22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38E94-1EFA-6846-B1D3-A57B37A7CFD4}" type="slidenum">
              <a:rPr lang="en-US" smtClean="0"/>
              <a:t>‹#›</a:t>
            </a:fld>
            <a:endParaRPr lang="en-US"/>
          </a:p>
        </p:txBody>
      </p:sp>
    </p:spTree>
    <p:extLst>
      <p:ext uri="{BB962C8B-B14F-4D97-AF65-F5344CB8AC3E}">
        <p14:creationId xmlns:p14="http://schemas.microsoft.com/office/powerpoint/2010/main" val="162884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CAB7C7-F10B-B644-B96C-9536C8AC9BF1}" type="slidenum">
              <a:rPr lang="en-US" smtClean="0"/>
              <a:t>1</a:t>
            </a:fld>
            <a:endParaRPr lang="en-US"/>
          </a:p>
        </p:txBody>
      </p:sp>
    </p:spTree>
    <p:extLst>
      <p:ext uri="{BB962C8B-B14F-4D97-AF65-F5344CB8AC3E}">
        <p14:creationId xmlns:p14="http://schemas.microsoft.com/office/powerpoint/2010/main" val="145208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200" kern="1200" dirty="0">
                <a:solidFill>
                  <a:schemeClr val="tx1"/>
                </a:solidFill>
                <a:effectLst/>
                <a:latin typeface="+mn-lt"/>
                <a:ea typeface="+mn-ea"/>
                <a:cs typeface="+mn-cs"/>
              </a:rPr>
              <a:t>The information provided is for educational purposes and is not intended as medical advice, or a substitute for the medical advice of a physician or other qualified health care professional.  We do not aim to diagnose, treat, cure or prevent any illness or disease.  You should always consult with a doctor or other health care professional for medical advice or information about diagnosis and treatment.    The information in this presentation has not been evaluated by the Food &amp; Drug Administration or any other medical body.</a:t>
            </a:r>
          </a:p>
          <a:p>
            <a:endParaRPr lang="en-GB" dirty="0"/>
          </a:p>
        </p:txBody>
      </p:sp>
      <p:sp>
        <p:nvSpPr>
          <p:cNvPr id="4" name="Slide Number Placeholder 3"/>
          <p:cNvSpPr>
            <a:spLocks noGrp="1"/>
          </p:cNvSpPr>
          <p:nvPr>
            <p:ph type="sldNum" sz="quarter" idx="5"/>
          </p:nvPr>
        </p:nvSpPr>
        <p:spPr/>
        <p:txBody>
          <a:bodyPr/>
          <a:lstStyle/>
          <a:p>
            <a:fld id="{D6CAB7C7-F10B-B644-B96C-9536C8AC9BF1}" type="slidenum">
              <a:rPr lang="en-US" smtClean="0"/>
              <a:t>2</a:t>
            </a:fld>
            <a:endParaRPr lang="en-US"/>
          </a:p>
        </p:txBody>
      </p:sp>
    </p:spTree>
    <p:extLst>
      <p:ext uri="{BB962C8B-B14F-4D97-AF65-F5344CB8AC3E}">
        <p14:creationId xmlns:p14="http://schemas.microsoft.com/office/powerpoint/2010/main" val="164908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good afternoon, good evening…wherever you are in the world this is Dr. Dori Naerbo and I am your host on today’s call.  For those of you who do not know me…I am a clinical researcher and author of several books.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85C38E94-1EFA-6846-B1D3-A57B37A7CFD4}" type="slidenum">
              <a:rPr lang="en-US" smtClean="0"/>
              <a:t>3</a:t>
            </a:fld>
            <a:endParaRPr lang="en-US"/>
          </a:p>
        </p:txBody>
      </p:sp>
    </p:spTree>
    <p:extLst>
      <p:ext uri="{BB962C8B-B14F-4D97-AF65-F5344CB8AC3E}">
        <p14:creationId xmlns:p14="http://schemas.microsoft.com/office/powerpoint/2010/main" val="367120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85C38E94-1EFA-6846-B1D3-A57B37A7CFD4}" type="slidenum">
              <a:rPr lang="en-US" smtClean="0"/>
              <a:t>4</a:t>
            </a:fld>
            <a:endParaRPr lang="en-US"/>
          </a:p>
        </p:txBody>
      </p:sp>
    </p:spTree>
    <p:extLst>
      <p:ext uri="{BB962C8B-B14F-4D97-AF65-F5344CB8AC3E}">
        <p14:creationId xmlns:p14="http://schemas.microsoft.com/office/powerpoint/2010/main" val="400741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5</a:t>
            </a:fld>
            <a:endParaRPr lang="en-US"/>
          </a:p>
        </p:txBody>
      </p:sp>
    </p:spTree>
    <p:extLst>
      <p:ext uri="{BB962C8B-B14F-4D97-AF65-F5344CB8AC3E}">
        <p14:creationId xmlns:p14="http://schemas.microsoft.com/office/powerpoint/2010/main" val="792417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9</a:t>
            </a:fld>
            <a:endParaRPr lang="en-US"/>
          </a:p>
        </p:txBody>
      </p:sp>
    </p:spTree>
    <p:extLst>
      <p:ext uri="{BB962C8B-B14F-4D97-AF65-F5344CB8AC3E}">
        <p14:creationId xmlns:p14="http://schemas.microsoft.com/office/powerpoint/2010/main" val="2197903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17</a:t>
            </a:fld>
            <a:endParaRPr lang="en-US"/>
          </a:p>
        </p:txBody>
      </p:sp>
    </p:spTree>
    <p:extLst>
      <p:ext uri="{BB962C8B-B14F-4D97-AF65-F5344CB8AC3E}">
        <p14:creationId xmlns:p14="http://schemas.microsoft.com/office/powerpoint/2010/main" val="402502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86D-E060-C14B-9366-D7F7B6AB80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49134-7632-614D-9FF3-C494364A9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8E464B-B456-DF43-AC44-2E2D78C88A35}"/>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D8CB8B3-5955-314B-BA05-94F86D721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8F983-5A9E-834A-B95C-9A0358352DE9}"/>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904227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475F4-916B-414C-9A02-D62D88D738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C3AE3-9D85-8947-B237-2804A8B04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60CC0-8ED7-9C4F-96A3-59F257E0EDFC}"/>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340A9CEA-EC31-274B-BA9C-81946B84F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C6B7A-40F5-FE40-8B53-6458EAA6F59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13801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E12A2D-F037-FC44-8E98-228065067A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39C93A-EE12-0F47-A375-4E89CA80E9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B87AD-3CDE-3C47-9A2E-C42EF9D9B239}"/>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17D0C88-6C01-2B41-AE3D-9819C1496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0EFAC-9233-DA41-AD92-A56CFF258A85}"/>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375180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96B2-BCB0-5F4E-B757-FD24E1782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43BA2-3E7A-4E43-9C30-0B6CAB493B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76F72-CB72-E540-A3EF-21FE6B3BDBD6}"/>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FC8CF26E-8A3D-4747-804E-57B695763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B3066-C2BB-7040-846B-5215B1436AC8}"/>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334814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3BDCE-6930-6444-BD8A-43C76CD24E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C51736-A106-D64F-B269-635E0C10CE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4C1922-51A7-C043-A161-3129CE68FE4E}"/>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6FDFB9A-E668-0741-9F49-9C7BFC6DC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8BEF-A365-7145-8D00-7B060C7D533A}"/>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90146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1B1D-9BAF-224F-9233-CA746F1A3B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65544-1DDE-8F4E-85ED-6B695CCD63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BF3208-491E-F74C-9994-562C7B8C66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8FE12-314D-B449-B5DC-38DAFC7EF958}"/>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9FEBD7C6-F11E-BE47-8D4A-995A4B010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DB727-9FB1-604F-8F96-C76F56E94E2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674580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1C43D-5233-ED40-AE91-8DF8CD3C78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0FBD4D-DA3E-6B4C-8C2D-61571434A4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F59F89-D5A3-B64D-8559-D2F6E678A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FF94AE-E338-894D-96E9-233293564F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94DBA7-7088-8044-A258-CAC516D663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D33870-908C-0C47-AFD1-68C6ADA7FB2B}"/>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8" name="Footer Placeholder 7">
            <a:extLst>
              <a:ext uri="{FF2B5EF4-FFF2-40B4-BE49-F238E27FC236}">
                <a16:creationId xmlns:a16="http://schemas.microsoft.com/office/drawing/2014/main" id="{7C678196-6DE2-FE47-9DAD-63B91109C6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C7AEC3-AD04-5046-B4A7-637748E9EEF1}"/>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68047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4760-AFB8-D544-B0FA-491FFEE2FC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222A15-8DEF-EE4D-9213-E1072F62150D}"/>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4" name="Footer Placeholder 3">
            <a:extLst>
              <a:ext uri="{FF2B5EF4-FFF2-40B4-BE49-F238E27FC236}">
                <a16:creationId xmlns:a16="http://schemas.microsoft.com/office/drawing/2014/main" id="{05AF41B1-154A-754B-87E4-4BCA629E36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74A9BC-6DFC-E14B-A771-404139DF9FF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67239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91F924-3407-C44D-BB64-5FC5C010B2A9}"/>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3" name="Footer Placeholder 2">
            <a:extLst>
              <a:ext uri="{FF2B5EF4-FFF2-40B4-BE49-F238E27FC236}">
                <a16:creationId xmlns:a16="http://schemas.microsoft.com/office/drawing/2014/main" id="{304E3503-8A09-324B-A41A-C22537F227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332B00-3E9F-584A-BC66-51815F92E3DC}"/>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4291481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46F7A-118B-2F4D-9B57-B34713D0E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B6F217-FE85-A64D-A206-1E4C6EA763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AFD65E-1895-C745-B58F-28C9140F2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724A1D-22CD-4748-9C8C-DB1E38FEE736}"/>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102FC89E-BB04-AC47-A018-C4153CA50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90F241-2D06-F54C-9904-9397DA019DBA}"/>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36196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D1ED-1D59-4048-A93D-53CED4BAB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088A96-32C5-2545-8BD3-2D9A614175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75F70E7-21AD-814E-9BC3-70C146E7A0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5C60C-E63D-F74B-B81D-E696A599023E}"/>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E2EB6049-0BD5-A547-ACF1-E242BE17F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C6B6B6-4337-8343-961A-3382C5B5F7AE}"/>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313023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76E14-D94B-D64A-9F28-B8C03A00CF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C5AB16-3FFB-D747-9EDA-7711F76112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A3F8-6AFE-9E4C-A7F6-80C5D1176B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F2EBC2A4-EAD5-6C4E-AE62-DECC2A5461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6FC6A4-9A7D-C64E-96D7-FFC90BFC41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A6F23-7E9A-4B4B-93FB-0FBB5B955592}" type="slidenum">
              <a:rPr lang="en-US" smtClean="0"/>
              <a:t>‹#›</a:t>
            </a:fld>
            <a:endParaRPr lang="en-US"/>
          </a:p>
        </p:txBody>
      </p:sp>
    </p:spTree>
    <p:extLst>
      <p:ext uri="{BB962C8B-B14F-4D97-AF65-F5344CB8AC3E}">
        <p14:creationId xmlns:p14="http://schemas.microsoft.com/office/powerpoint/2010/main" val="2713644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tiff"/><Relationship Id="rId1" Type="http://schemas.openxmlformats.org/officeDocument/2006/relationships/slideLayout" Target="../slideLayouts/slideLayout6.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hyperlink" Target="https://pubmed.ncbi.nlm.nih.gov/?term=Sichieri+R&amp;cauthor_id=12620529" TargetMode="External"/><Relationship Id="rId7" Type="http://schemas.openxmlformats.org/officeDocument/2006/relationships/image" Target="../media/image5.png"/><Relationship Id="rId2" Type="http://schemas.openxmlformats.org/officeDocument/2006/relationships/hyperlink" Target="https://pubmed.ncbi.nlm.nih.gov/?term=Concei%C3%A7%C3%A3o+de+Oliveira+M&amp;cauthor_id=12620529" TargetMode="External"/><Relationship Id="rId1" Type="http://schemas.openxmlformats.org/officeDocument/2006/relationships/slideLayout" Target="../slideLayouts/slideLayout2.xml"/><Relationship Id="rId6" Type="http://schemas.openxmlformats.org/officeDocument/2006/relationships/hyperlink" Target="https://pubmed.ncbi.nlm.nih.gov/29630462/" TargetMode="External"/><Relationship Id="rId5" Type="http://schemas.openxmlformats.org/officeDocument/2006/relationships/image" Target="../media/image12.tiff"/><Relationship Id="rId4" Type="http://schemas.openxmlformats.org/officeDocument/2006/relationships/hyperlink" Target="https://pubmed.ncbi.nlm.nih.gov/?term=Sanchez+Moura+A&amp;cauthor_id=12620529"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hyperlink" Target="https://pubmed.ncbi.nlm.nih.gov/?term=Tian+S&amp;cauthor_id=33866422" TargetMode="External"/><Relationship Id="rId7" Type="http://schemas.openxmlformats.org/officeDocument/2006/relationships/hyperlink" Target="https://pubmed.ncbi.nlm.nih.gov/?term=Lu+Y&amp;cauthor_id=33866422" TargetMode="External"/><Relationship Id="rId2" Type="http://schemas.openxmlformats.org/officeDocument/2006/relationships/hyperlink" Target="https://pubmed.ncbi.nlm.nih.gov/?term=Li+X&amp;cauthor_id=33866422" TargetMode="External"/><Relationship Id="rId1" Type="http://schemas.openxmlformats.org/officeDocument/2006/relationships/slideLayout" Target="../slideLayouts/slideLayout2.xml"/><Relationship Id="rId6" Type="http://schemas.openxmlformats.org/officeDocument/2006/relationships/hyperlink" Target="https://pubmed.ncbi.nlm.nih.gov/?term=Wang+J&amp;cauthor_id=33866422" TargetMode="External"/><Relationship Id="rId11" Type="http://schemas.microsoft.com/office/2007/relationships/hdphoto" Target="../media/hdphoto5.wdp"/><Relationship Id="rId5" Type="http://schemas.openxmlformats.org/officeDocument/2006/relationships/hyperlink" Target="https://pubmed.ncbi.nlm.nih.gov/?term=Liu+J&amp;cauthor_id=33866422" TargetMode="External"/><Relationship Id="rId10" Type="http://schemas.openxmlformats.org/officeDocument/2006/relationships/image" Target="../media/image5.png"/><Relationship Id="rId4" Type="http://schemas.openxmlformats.org/officeDocument/2006/relationships/hyperlink" Target="https://pubmed.ncbi.nlm.nih.gov/?term=Wang+Y&amp;cauthor_id=33866422" TargetMode="External"/><Relationship Id="rId9" Type="http://schemas.openxmlformats.org/officeDocument/2006/relationships/hyperlink" Target="https://pubmed.ncbi.nlm.nih.gov/3386642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pubmed.ncbi.nlm.nih.gov/24246368/" TargetMode="External"/><Relationship Id="rId2" Type="http://schemas.openxmlformats.org/officeDocument/2006/relationships/image" Target="../media/image14.tiff"/><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hyperlink" Target="https://www.ncbi.nlm.nih.gov/pubmed/?term=Shih%20SR%5BAuthor%5D&amp;cauthor=true&amp;cauthor_uid=27067133" TargetMode="External"/><Relationship Id="rId3" Type="http://schemas.openxmlformats.org/officeDocument/2006/relationships/hyperlink" Target="https://www.ncbi.nlm.nih.gov/pubmed/?term=Chang%20GK%5BAuthor%5D&amp;cauthor=true&amp;cauthor_uid=27067133" TargetMode="External"/><Relationship Id="rId7" Type="http://schemas.openxmlformats.org/officeDocument/2006/relationships/hyperlink" Target="https://www.ncbi.nlm.nih.gov/pubmed/?term=Lo%20YL%5BAuthor%5D&amp;cauthor=true&amp;cauthor_uid=27067133" TargetMode="External"/><Relationship Id="rId12" Type="http://schemas.microsoft.com/office/2007/relationships/hdphoto" Target="../media/hdphoto5.wdp"/><Relationship Id="rId2" Type="http://schemas.openxmlformats.org/officeDocument/2006/relationships/hyperlink" Target="https://www.ncbi.nlm.nih.gov/pubmed/?term=Chen%20YH%5BAuthor%5D&amp;cauthor=true&amp;cauthor_uid=27067133" TargetMode="External"/><Relationship Id="rId1" Type="http://schemas.openxmlformats.org/officeDocument/2006/relationships/slideLayout" Target="../slideLayouts/slideLayout2.xml"/><Relationship Id="rId6" Type="http://schemas.openxmlformats.org/officeDocument/2006/relationships/hyperlink" Target="https://www.ncbi.nlm.nih.gov/pubmed/?term=Hu%20IC%5BAuthor%5D&amp;cauthor=true&amp;cauthor_uid=27067133" TargetMode="External"/><Relationship Id="rId11" Type="http://schemas.openxmlformats.org/officeDocument/2006/relationships/image" Target="../media/image5.png"/><Relationship Id="rId5" Type="http://schemas.openxmlformats.org/officeDocument/2006/relationships/hyperlink" Target="https://www.ncbi.nlm.nih.gov/pubmed/?term=Huang%20SY%5BAuthor%5D&amp;cauthor=true&amp;cauthor_uid=27067133" TargetMode="External"/><Relationship Id="rId10" Type="http://schemas.openxmlformats.org/officeDocument/2006/relationships/hyperlink" Target="https://www.ncbi.nlm.nih.gov/labs/pmc/articles/PMC4828654/" TargetMode="External"/><Relationship Id="rId4" Type="http://schemas.openxmlformats.org/officeDocument/2006/relationships/hyperlink" Target="https://www.ncbi.nlm.nih.gov/pubmed/?term=Kuo%20SM%5BAuthor%5D&amp;cauthor=true&amp;cauthor_uid=27067133" TargetMode="External"/><Relationship Id="rId9" Type="http://schemas.openxmlformats.org/officeDocument/2006/relationships/image" Target="../media/image15.tiff"/></Relationships>
</file>

<file path=ppt/slides/_rels/slide15.xml.rels><?xml version="1.0" encoding="UTF-8" standalone="yes"?>
<Relationships xmlns="http://schemas.openxmlformats.org/package/2006/relationships"><Relationship Id="rId3" Type="http://schemas.openxmlformats.org/officeDocument/2006/relationships/hyperlink" Target="https://www.sciencedirect.com/science/article/abs/pii/S0271531714000992" TargetMode="External"/><Relationship Id="rId2" Type="http://schemas.openxmlformats.org/officeDocument/2006/relationships/hyperlink" Target="https://www.sciencedirect.com/science/article/abs/pii/S0271531714000992#!" TargetMode="Externa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5.png"/><Relationship Id="rId4" Type="http://schemas.openxmlformats.org/officeDocument/2006/relationships/image" Target="../media/image16.tiff"/></Relationships>
</file>

<file path=ppt/slides/_rels/slide16.xml.rels><?xml version="1.0" encoding="UTF-8" standalone="yes"?>
<Relationships xmlns="http://schemas.openxmlformats.org/package/2006/relationships"><Relationship Id="rId3" Type="http://schemas.openxmlformats.org/officeDocument/2006/relationships/hyperlink" Target="https://www.ncbi.nlm.nih.gov/labs/pmc/articles/PMC5835350/" TargetMode="External"/><Relationship Id="rId2" Type="http://schemas.openxmlformats.org/officeDocument/2006/relationships/image" Target="../media/image17.tiff"/><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hyperlink" Target="https://pubmed.ncbi.nlm.nih.gov/24246368/" TargetMode="External"/><Relationship Id="rId13" Type="http://schemas.microsoft.com/office/2007/relationships/hdphoto" Target="../media/hdphoto6.wdp"/><Relationship Id="rId3" Type="http://schemas.openxmlformats.org/officeDocument/2006/relationships/hyperlink" Target="https://www.bmj.com/content/349/bmj.g4490" TargetMode="External"/><Relationship Id="rId7" Type="http://schemas.openxmlformats.org/officeDocument/2006/relationships/hyperlink" Target="https://pubmed.ncbi.nlm.nih.gov/33866422/" TargetMode="External"/><Relationship Id="rId12"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pubmed.ncbi.nlm.nih.gov/29630462/" TargetMode="External"/><Relationship Id="rId11" Type="http://schemas.openxmlformats.org/officeDocument/2006/relationships/hyperlink" Target="https://www.ncbi.nlm.nih.gov/labs/pmc/articles/PMC5835350/" TargetMode="External"/><Relationship Id="rId5" Type="http://schemas.openxmlformats.org/officeDocument/2006/relationships/hyperlink" Target="https://www.bmj.com/content/353/bmj.i2343.long" TargetMode="External"/><Relationship Id="rId10" Type="http://schemas.openxmlformats.org/officeDocument/2006/relationships/hyperlink" Target="https://www.sciencedirect.com/science/article/abs/pii/S0271531714000992" TargetMode="External"/><Relationship Id="rId4" Type="http://schemas.openxmlformats.org/officeDocument/2006/relationships/hyperlink" Target="https://www.nejm.org/doi/10.1056/NEJM199704173361601?url_ver=Z39.88-2003&amp;rfr_id=ori:rid:crossref.org&amp;rfr_dat=cr_pub%20%200www.ncbi.nlm.nih.gov" TargetMode="External"/><Relationship Id="rId9" Type="http://schemas.openxmlformats.org/officeDocument/2006/relationships/hyperlink" Target="https://www.ncbi.nlm.nih.gov/labs/pmc/articles/PMC482865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tiff"/><Relationship Id="rId1" Type="http://schemas.openxmlformats.org/officeDocument/2006/relationships/slideLayout" Target="../slideLayouts/slideLayout2.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tiff"/><Relationship Id="rId1" Type="http://schemas.openxmlformats.org/officeDocument/2006/relationships/slideLayout" Target="../slideLayouts/slideLayout2.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hyperlink" Target="https://www.nejm.org/doi/10.1056/NEJM199704173361601?url_ver=Z39.88-2003&amp;rfr_id=ori:rid:crossref.org&amp;rfr_dat=cr_pub%20%200www.ncbi.nlm.nih.gov" TargetMode="External"/><Relationship Id="rId7" Type="http://schemas.microsoft.com/office/2007/relationships/hdphoto" Target="../media/hdphoto5.wdp"/><Relationship Id="rId2" Type="http://schemas.openxmlformats.org/officeDocument/2006/relationships/hyperlink" Target="https://www.bmj.com/content/349/bmj.g4490"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tiff"/><Relationship Id="rId4" Type="http://schemas.openxmlformats.org/officeDocument/2006/relationships/hyperlink" Target="https://www.bmj.com/content/353/bmj.i2343.lo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76E0D4E-9863-D84A-B865-0DA651544423}"/>
              </a:ext>
            </a:extLst>
          </p:cNvPr>
          <p:cNvSpPr>
            <a:spLocks noGrp="1"/>
          </p:cNvSpPr>
          <p:nvPr>
            <p:ph type="title"/>
          </p:nvPr>
        </p:nvSpPr>
        <p:spPr>
          <a:xfrm>
            <a:off x="660040" y="2767106"/>
            <a:ext cx="3219981" cy="3071906"/>
          </a:xfrm>
        </p:spPr>
        <p:txBody>
          <a:bodyPr vert="horz" lIns="91440" tIns="45720" rIns="91440" bIns="45720" rtlCol="0" anchor="t">
            <a:normAutofit/>
          </a:bodyPr>
          <a:lstStyle/>
          <a:p>
            <a:pPr algn="ctr"/>
            <a:r>
              <a:rPr lang="en-US" sz="3100" kern="1200" dirty="0">
                <a:solidFill>
                  <a:srgbClr val="FFFFFF"/>
                </a:solidFill>
                <a:latin typeface="Baskerville" panose="02020502070401020303" pitchFamily="18" charset="0"/>
                <a:ea typeface="Baskerville" panose="02020502070401020303" pitchFamily="18" charset="0"/>
              </a:rPr>
              <a:t>Science with Dr. </a:t>
            </a:r>
            <a:r>
              <a:rPr lang="en-US" sz="3100" dirty="0">
                <a:solidFill>
                  <a:srgbClr val="FFFFFF"/>
                </a:solidFill>
                <a:latin typeface="Baskerville" panose="02020502070401020303" pitchFamily="18" charset="0"/>
                <a:ea typeface="Baskerville" panose="02020502070401020303" pitchFamily="18" charset="0"/>
              </a:rPr>
              <a:t>Christina Rahm</a:t>
            </a:r>
            <a:br>
              <a:rPr lang="en-US" sz="3100" kern="1200" dirty="0">
                <a:solidFill>
                  <a:srgbClr val="FFFFFF"/>
                </a:solidFill>
                <a:latin typeface="+mj-lt"/>
                <a:ea typeface="+mj-ea"/>
                <a:cs typeface="+mj-cs"/>
              </a:rPr>
            </a:br>
            <a:br>
              <a:rPr lang="en-US" sz="3100" kern="1200" dirty="0">
                <a:solidFill>
                  <a:srgbClr val="FFFFFF"/>
                </a:solidFill>
                <a:latin typeface="+mj-lt"/>
                <a:ea typeface="+mj-ea"/>
                <a:cs typeface="+mj-cs"/>
              </a:rPr>
            </a:br>
            <a:br>
              <a:rPr lang="en-US" sz="3100" b="1" kern="1200" dirty="0">
                <a:solidFill>
                  <a:srgbClr val="FFFFFF"/>
                </a:solidFill>
                <a:latin typeface="+mj-lt"/>
                <a:ea typeface="+mj-ea"/>
                <a:cs typeface="+mj-cs"/>
              </a:rPr>
            </a:br>
            <a:r>
              <a:rPr lang="en-US" sz="3100" b="1" kern="1200" dirty="0">
                <a:solidFill>
                  <a:srgbClr val="FFFFFF"/>
                </a:solidFill>
                <a:latin typeface="Baskerville" panose="02020502070401020303" pitchFamily="18" charset="0"/>
                <a:ea typeface="Baskerville" panose="02020502070401020303" pitchFamily="18" charset="0"/>
              </a:rPr>
              <a:t>We will get started shortly.</a:t>
            </a:r>
            <a:endParaRPr lang="en-US" sz="3100" kern="1200" dirty="0">
              <a:solidFill>
                <a:srgbClr val="FFFFFF"/>
              </a:solidFill>
              <a:latin typeface="Baskerville" panose="02020502070401020303" pitchFamily="18" charset="0"/>
              <a:ea typeface="Baskerville" panose="02020502070401020303" pitchFamily="18" charset="0"/>
            </a:endParaRPr>
          </a:p>
        </p:txBody>
      </p:sp>
      <p:pic>
        <p:nvPicPr>
          <p:cNvPr id="5" name="Picture 4" descr="Logo&#10;&#10;Description automatically generated">
            <a:extLst>
              <a:ext uri="{FF2B5EF4-FFF2-40B4-BE49-F238E27FC236}">
                <a16:creationId xmlns:a16="http://schemas.microsoft.com/office/drawing/2014/main" id="{0841A47B-050D-7543-A656-92A785AE57DC}"/>
              </a:ext>
            </a:extLst>
          </p:cNvPr>
          <p:cNvPicPr>
            <a:picLocks noChangeAspect="1"/>
          </p:cNvPicPr>
          <p:nvPr/>
        </p:nvPicPr>
        <p:blipFill>
          <a:blip r:embed="rId3"/>
          <a:stretch>
            <a:fillRect/>
          </a:stretch>
        </p:blipFill>
        <p:spPr>
          <a:xfrm>
            <a:off x="4870988" y="88994"/>
            <a:ext cx="5893965" cy="5923584"/>
          </a:xfrm>
          <a:prstGeom prst="rect">
            <a:avLst/>
          </a:prstGeom>
        </p:spPr>
      </p:pic>
    </p:spTree>
    <p:extLst>
      <p:ext uri="{BB962C8B-B14F-4D97-AF65-F5344CB8AC3E}">
        <p14:creationId xmlns:p14="http://schemas.microsoft.com/office/powerpoint/2010/main" val="2624356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04354A6-0B02-194A-95D0-973A4C97B0EC}"/>
              </a:ext>
            </a:extLst>
          </p:cNvPr>
          <p:cNvPicPr>
            <a:picLocks noChangeAspect="1"/>
          </p:cNvPicPr>
          <p:nvPr/>
        </p:nvPicPr>
        <p:blipFill rotWithShape="1">
          <a:blip r:embed="rId2">
            <a:alphaModFix amt="50000"/>
          </a:blip>
          <a:srcRect r="-1" b="15708"/>
          <a:stretch/>
        </p:blipFill>
        <p:spPr>
          <a:xfrm>
            <a:off x="3070" y="0"/>
            <a:ext cx="12188930" cy="6857990"/>
          </a:xfrm>
          <a:prstGeom prst="rect">
            <a:avLst/>
          </a:prstGeom>
        </p:spPr>
      </p:pic>
      <p:sp>
        <p:nvSpPr>
          <p:cNvPr id="2" name="Title 1">
            <a:extLst>
              <a:ext uri="{FF2B5EF4-FFF2-40B4-BE49-F238E27FC236}">
                <a16:creationId xmlns:a16="http://schemas.microsoft.com/office/drawing/2014/main" id="{23B7A879-DC02-4C4A-B4A3-D14443BFF1F6}"/>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5300" dirty="0">
                <a:solidFill>
                  <a:srgbClr val="FFFFFF"/>
                </a:solidFill>
                <a:latin typeface="Baskerville" panose="02020502070401020303" pitchFamily="18" charset="0"/>
                <a:ea typeface="Baskerville" panose="02020502070401020303" pitchFamily="18" charset="0"/>
              </a:rPr>
              <a:t>PROPRIETARY BLEND IV: </a:t>
            </a:r>
            <a:br>
              <a:rPr lang="en-US" sz="5300" dirty="0">
                <a:solidFill>
                  <a:srgbClr val="FFFFFF"/>
                </a:solidFill>
                <a:latin typeface="Baskerville" panose="02020502070401020303" pitchFamily="18" charset="0"/>
                <a:ea typeface="Baskerville" panose="02020502070401020303" pitchFamily="18" charset="0"/>
              </a:rPr>
            </a:br>
            <a:r>
              <a:rPr lang="en-US" sz="5300" dirty="0">
                <a:solidFill>
                  <a:srgbClr val="FFFFFF"/>
                </a:solidFill>
                <a:latin typeface="Baskerville" panose="02020502070401020303" pitchFamily="18" charset="0"/>
                <a:ea typeface="Baskerville" panose="02020502070401020303" pitchFamily="18" charset="0"/>
              </a:rPr>
              <a:t>RESEARCH STUDIES </a:t>
            </a:r>
          </a:p>
        </p:txBody>
      </p:sp>
      <p:sp>
        <p:nvSpPr>
          <p:cNvPr id="2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4FC34A-AB19-6C4C-B20B-919B8760B5C1}"/>
              </a:ext>
            </a:extLst>
          </p:cNvPr>
          <p:cNvSpPr/>
          <p:nvPr/>
        </p:nvSpPr>
        <p:spPr>
          <a:xfrm>
            <a:off x="1170432" y="4615277"/>
            <a:ext cx="10570464" cy="923330"/>
          </a:xfrm>
          <a:prstGeom prst="rect">
            <a:avLst/>
          </a:prstGeom>
        </p:spPr>
        <p:txBody>
          <a:bodyPr wrap="square">
            <a:spAutoFit/>
          </a:bodyPr>
          <a:lstStyle/>
          <a:p>
            <a:r>
              <a:rPr lang="en-US" b="1" dirty="0">
                <a:latin typeface="Baskerville" panose="02020502070401020303" pitchFamily="18" charset="0"/>
                <a:ea typeface="Baskerville" panose="02020502070401020303" pitchFamily="18" charset="0"/>
              </a:rPr>
              <a:t>Inulin, green banana flour, apple fiber, bacillus </a:t>
            </a:r>
            <a:r>
              <a:rPr lang="en-US" b="1" dirty="0" err="1">
                <a:latin typeface="Baskerville" panose="02020502070401020303" pitchFamily="18" charset="0"/>
                <a:ea typeface="Baskerville" panose="02020502070401020303" pitchFamily="18" charset="0"/>
              </a:rPr>
              <a:t>coagulans</a:t>
            </a:r>
            <a:r>
              <a:rPr lang="en-US" b="1" dirty="0">
                <a:latin typeface="Baskerville" panose="02020502070401020303" pitchFamily="18" charset="0"/>
                <a:ea typeface="Baskerville" panose="02020502070401020303" pitchFamily="18" charset="0"/>
              </a:rPr>
              <a:t>, spirulina, wheat grass, barley grass, alfalfa leaf, flax seed, psyllium husk, chlorella, broccoli, kale, spinach, green cabbage, parsley, Aloe Vera, cayenne pepper, blueberry, pomegranate seed, and MCT coconut oil</a:t>
            </a:r>
          </a:p>
        </p:txBody>
      </p:sp>
      <p:pic>
        <p:nvPicPr>
          <p:cNvPr id="14" name="Content Placeholder 10" descr="Logo&#10;&#10;Description automatically generated">
            <a:extLst>
              <a:ext uri="{FF2B5EF4-FFF2-40B4-BE49-F238E27FC236}">
                <a16:creationId xmlns:a16="http://schemas.microsoft.com/office/drawing/2014/main" id="{1B69CFB7-6708-9B4A-9F96-B274AAE9A7B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620007" y="135923"/>
            <a:ext cx="2951985" cy="2568192"/>
          </a:xfrm>
          <a:prstGeom prst="rect">
            <a:avLst/>
          </a:prstGeom>
        </p:spPr>
      </p:pic>
      <p:sp>
        <p:nvSpPr>
          <p:cNvPr id="15" name="Rectangle 14">
            <a:extLst>
              <a:ext uri="{FF2B5EF4-FFF2-40B4-BE49-F238E27FC236}">
                <a16:creationId xmlns:a16="http://schemas.microsoft.com/office/drawing/2014/main" id="{352539D3-2DF2-B745-AD0D-C87174C8C2AE}"/>
              </a:ext>
            </a:extLst>
          </p:cNvPr>
          <p:cNvSpPr/>
          <p:nvPr/>
        </p:nvSpPr>
        <p:spPr>
          <a:xfrm>
            <a:off x="2" y="6452876"/>
            <a:ext cx="12191998" cy="40511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343021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9ECED-B5A5-374A-8881-9D4703B3D5A9}"/>
              </a:ext>
            </a:extLst>
          </p:cNvPr>
          <p:cNvSpPr>
            <a:spLocks noGrp="1"/>
          </p:cNvSpPr>
          <p:nvPr>
            <p:ph type="title"/>
          </p:nvPr>
        </p:nvSpPr>
        <p:spPr>
          <a:xfrm>
            <a:off x="6417733" y="453469"/>
            <a:ext cx="4811100" cy="1628775"/>
          </a:xfrm>
        </p:spPr>
        <p:txBody>
          <a:bodyPr anchor="b">
            <a:normAutofit/>
          </a:bodyPr>
          <a:lstStyle/>
          <a:p>
            <a:r>
              <a:rPr lang="en-US" sz="2200" dirty="0">
                <a:latin typeface="Baskerville" panose="02020502070401020303" pitchFamily="18" charset="0"/>
                <a:ea typeface="Baskerville" panose="02020502070401020303" pitchFamily="18" charset="0"/>
              </a:rPr>
              <a:t>Weight Loss Associated With Consumption of Apples: A Review </a:t>
            </a:r>
            <a:br>
              <a:rPr lang="en-US" sz="2200" dirty="0">
                <a:latin typeface="Baskerville" panose="02020502070401020303" pitchFamily="18" charset="0"/>
                <a:ea typeface="Baskerville" panose="02020502070401020303" pitchFamily="18" charset="0"/>
              </a:rPr>
            </a:br>
            <a:r>
              <a:rPr lang="en-US" sz="1400" dirty="0">
                <a:latin typeface="Baskerville" panose="02020502070401020303" pitchFamily="18" charset="0"/>
                <a:ea typeface="Baskerville" panose="02020502070401020303" pitchFamily="18" charset="0"/>
              </a:rPr>
              <a:t>By </a:t>
            </a:r>
            <a:r>
              <a:rPr lang="pt" sz="1400" dirty="0">
                <a:latin typeface="Baskerville" panose="02020502070401020303" pitchFamily="18" charset="0"/>
                <a:ea typeface="Baskerville" panose="02020502070401020303" pitchFamily="18" charset="0"/>
                <a:hlinkClick r:id="rId2"/>
              </a:rPr>
              <a:t>Maria Conceição de Oliveira</a:t>
            </a:r>
            <a:r>
              <a:rPr lang="pt" sz="1400" dirty="0">
                <a:latin typeface="Baskerville" panose="02020502070401020303" pitchFamily="18" charset="0"/>
                <a:ea typeface="Baskerville" panose="02020502070401020303" pitchFamily="18" charset="0"/>
              </a:rPr>
              <a:t>, </a:t>
            </a:r>
            <a:r>
              <a:rPr lang="pt" sz="1400" dirty="0">
                <a:latin typeface="Baskerville" panose="02020502070401020303" pitchFamily="18" charset="0"/>
                <a:ea typeface="Baskerville" panose="02020502070401020303" pitchFamily="18" charset="0"/>
                <a:hlinkClick r:id="rId3"/>
              </a:rPr>
              <a:t>Rosely Sichieri</a:t>
            </a:r>
            <a:r>
              <a:rPr lang="pt" sz="1400" dirty="0">
                <a:latin typeface="Baskerville" panose="02020502070401020303" pitchFamily="18" charset="0"/>
                <a:ea typeface="Baskerville" panose="02020502070401020303" pitchFamily="18" charset="0"/>
              </a:rPr>
              <a:t> </a:t>
            </a:r>
            <a:r>
              <a:rPr lang="pt" sz="1400" dirty="0" err="1">
                <a:latin typeface="Baskerville" panose="02020502070401020303" pitchFamily="18" charset="0"/>
                <a:ea typeface="Baskerville" panose="02020502070401020303" pitchFamily="18" charset="0"/>
              </a:rPr>
              <a:t>and</a:t>
            </a:r>
            <a:r>
              <a:rPr lang="pt" sz="1400" dirty="0">
                <a:latin typeface="Baskerville" panose="02020502070401020303" pitchFamily="18" charset="0"/>
                <a:ea typeface="Baskerville" panose="02020502070401020303" pitchFamily="18" charset="0"/>
              </a:rPr>
              <a:t> </a:t>
            </a:r>
            <a:r>
              <a:rPr lang="pt" sz="1400" dirty="0">
                <a:latin typeface="Baskerville" panose="02020502070401020303" pitchFamily="18" charset="0"/>
                <a:ea typeface="Baskerville" panose="02020502070401020303" pitchFamily="18" charset="0"/>
                <a:hlinkClick r:id="rId4"/>
              </a:rPr>
              <a:t>Anibal Sanchez Moura</a:t>
            </a:r>
            <a:br>
              <a:rPr lang="en-US" sz="1400" dirty="0">
                <a:latin typeface="Baskerville" panose="02020502070401020303" pitchFamily="18" charset="0"/>
                <a:ea typeface="Baskerville" panose="02020502070401020303" pitchFamily="18" charset="0"/>
              </a:rPr>
            </a:br>
            <a:endParaRPr lang="en-US" sz="1400" dirty="0">
              <a:latin typeface="Baskerville" panose="02020502070401020303" pitchFamily="18" charset="0"/>
              <a:ea typeface="Baskerville" panose="02020502070401020303" pitchFamily="18" charset="0"/>
            </a:endParaRPr>
          </a:p>
        </p:txBody>
      </p:sp>
      <p:pic>
        <p:nvPicPr>
          <p:cNvPr id="6" name="Picture 5">
            <a:extLst>
              <a:ext uri="{FF2B5EF4-FFF2-40B4-BE49-F238E27FC236}">
                <a16:creationId xmlns:a16="http://schemas.microsoft.com/office/drawing/2014/main" id="{A4246588-1AF4-4241-BB76-B6AA9B8DD96F}"/>
              </a:ext>
            </a:extLst>
          </p:cNvPr>
          <p:cNvPicPr>
            <a:picLocks noChangeAspect="1"/>
          </p:cNvPicPr>
          <p:nvPr/>
        </p:nvPicPr>
        <p:blipFill rotWithShape="1">
          <a:blip r:embed="rId5"/>
          <a:srcRect l="16652" r="24000" b="-2"/>
          <a:stretch/>
        </p:blipFill>
        <p:spPr>
          <a:xfrm>
            <a:off x="0"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CBEC557D-49B9-1449-B79F-954DCFE630FE}"/>
              </a:ext>
            </a:extLst>
          </p:cNvPr>
          <p:cNvSpPr>
            <a:spLocks noGrp="1"/>
          </p:cNvSpPr>
          <p:nvPr>
            <p:ph idx="1"/>
          </p:nvPr>
        </p:nvSpPr>
        <p:spPr>
          <a:xfrm>
            <a:off x="6417732" y="2255238"/>
            <a:ext cx="5291663" cy="3752849"/>
          </a:xfrm>
        </p:spPr>
        <p:txBody>
          <a:bodyPr>
            <a:noAutofit/>
          </a:bodyPr>
          <a:lstStyle/>
          <a:p>
            <a:pPr marL="0" indent="0">
              <a:buNone/>
            </a:pPr>
            <a:r>
              <a:rPr lang="en-US" sz="1900" b="1" dirty="0">
                <a:latin typeface="Baskerville" panose="02020502070401020303" pitchFamily="18" charset="0"/>
                <a:ea typeface="Baskerville" panose="02020502070401020303" pitchFamily="18" charset="0"/>
                <a:cs typeface="Futura Medium" panose="020B0602020204020303" pitchFamily="34" charset="-79"/>
              </a:rPr>
              <a:t>Objective: </a:t>
            </a:r>
            <a:r>
              <a:rPr lang="en-US" sz="1900" dirty="0">
                <a:latin typeface="Baskerville" panose="02020502070401020303" pitchFamily="18" charset="0"/>
                <a:ea typeface="Baskerville" panose="02020502070401020303" pitchFamily="18" charset="0"/>
                <a:cs typeface="Futura Medium" panose="020B0602020204020303" pitchFamily="34" charset="-79"/>
              </a:rPr>
              <a:t>Researchers investigated the effect of apple intake on its potential to reduce body weight by various mechanisms, including antioxidant, antiproliferative, and cell signaling pathways </a:t>
            </a:r>
          </a:p>
          <a:p>
            <a:pPr marL="0" indent="0">
              <a:buNone/>
            </a:pPr>
            <a:r>
              <a:rPr lang="en-US" sz="1900" b="1" dirty="0">
                <a:latin typeface="Baskerville" panose="02020502070401020303" pitchFamily="18" charset="0"/>
                <a:ea typeface="Baskerville" panose="02020502070401020303" pitchFamily="18" charset="0"/>
                <a:cs typeface="Futura Medium" panose="020B0602020204020303" pitchFamily="34" charset="-79"/>
              </a:rPr>
              <a:t>Results: </a:t>
            </a:r>
          </a:p>
          <a:p>
            <a:r>
              <a:rPr lang="en-US" sz="1900" dirty="0">
                <a:latin typeface="Baskerville" panose="02020502070401020303" pitchFamily="18" charset="0"/>
                <a:ea typeface="Baskerville" panose="02020502070401020303" pitchFamily="18" charset="0"/>
                <a:cs typeface="Futura Medium" panose="020B0602020204020303" pitchFamily="34" charset="-79"/>
              </a:rPr>
              <a:t>The feeding of apples to rats (7-10 mg/kg/d) in different forms in eight experiments have demonstrated that the consumption of apples caused weight loss during 3 to 28 weeks</a:t>
            </a:r>
          </a:p>
          <a:p>
            <a:r>
              <a:rPr lang="en-US" sz="1900" dirty="0">
                <a:latin typeface="Baskerville" panose="02020502070401020303" pitchFamily="18" charset="0"/>
                <a:ea typeface="Baskerville" panose="02020502070401020303" pitchFamily="18" charset="0"/>
                <a:cs typeface="Futura Medium" panose="020B0602020204020303" pitchFamily="34" charset="-79"/>
              </a:rPr>
              <a:t>Five human trials have revealed that consumption of the whole apple or apple juice (240-720 mg/d) in 4-12 weeks by overweight people can cause weight loss</a:t>
            </a:r>
          </a:p>
          <a:p>
            <a:pPr marL="0" indent="0">
              <a:buNone/>
            </a:pPr>
            <a:r>
              <a:rPr lang="en-US" sz="1200" dirty="0">
                <a:latin typeface="Baskerville" panose="02020502070401020303" pitchFamily="18" charset="0"/>
                <a:ea typeface="Baskerville" panose="02020502070401020303" pitchFamily="18" charset="0"/>
                <a:cs typeface="Futura Medium" panose="020B0602020204020303" pitchFamily="34" charset="-79"/>
                <a:hlinkClick r:id="rId6"/>
              </a:rPr>
              <a:t>https://pubmed.ncbi.nlm.nih.gov/29630462/</a:t>
            </a:r>
            <a:r>
              <a:rPr lang="en-US" sz="1200" dirty="0">
                <a:latin typeface="Baskerville" panose="02020502070401020303" pitchFamily="18" charset="0"/>
                <a:ea typeface="Baskerville" panose="02020502070401020303" pitchFamily="18" charset="0"/>
                <a:cs typeface="Futura Medium" panose="020B0602020204020303" pitchFamily="34" charset="-79"/>
              </a:rPr>
              <a:t> </a:t>
            </a:r>
          </a:p>
        </p:txBody>
      </p:sp>
      <p:pic>
        <p:nvPicPr>
          <p:cNvPr id="7" name="Content Placeholder 10" descr="Logo&#10;&#10;Description automatically generated">
            <a:extLst>
              <a:ext uri="{FF2B5EF4-FFF2-40B4-BE49-F238E27FC236}">
                <a16:creationId xmlns:a16="http://schemas.microsoft.com/office/drawing/2014/main" id="{C5A61A94-BD7F-604F-A411-B7850F129FE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442113" y="0"/>
            <a:ext cx="1795608" cy="1562158"/>
          </a:xfrm>
          <a:prstGeom prst="rect">
            <a:avLst/>
          </a:prstGeom>
        </p:spPr>
      </p:pic>
    </p:spTree>
    <p:extLst>
      <p:ext uri="{BB962C8B-B14F-4D97-AF65-F5344CB8AC3E}">
        <p14:creationId xmlns:p14="http://schemas.microsoft.com/office/powerpoint/2010/main" val="2488266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4BC0BE-8B5E-0D4C-967B-96FBF6207D57}"/>
              </a:ext>
            </a:extLst>
          </p:cNvPr>
          <p:cNvSpPr>
            <a:spLocks noGrp="1"/>
          </p:cNvSpPr>
          <p:nvPr>
            <p:ph type="title"/>
          </p:nvPr>
        </p:nvSpPr>
        <p:spPr>
          <a:xfrm>
            <a:off x="6116569" y="550140"/>
            <a:ext cx="4847087" cy="1807305"/>
          </a:xfrm>
        </p:spPr>
        <p:txBody>
          <a:bodyPr>
            <a:normAutofit fontScale="90000"/>
          </a:bodyPr>
          <a:lstStyle/>
          <a:p>
            <a:r>
              <a:rPr lang="en-US" sz="2400" dirty="0">
                <a:latin typeface="Baskerville" panose="02020502070401020303" pitchFamily="18" charset="0"/>
                <a:ea typeface="Baskerville" panose="02020502070401020303" pitchFamily="18" charset="0"/>
              </a:rPr>
              <a:t>Broccoli microgreens juice reduces body weight by enhancing insulin sensitivity and modulating gut microbiota in high-fat diet-induced C57BL/6J obese mice</a:t>
            </a:r>
            <a:br>
              <a:rPr lang="en-US" sz="2400" dirty="0">
                <a:latin typeface="Baskerville" panose="02020502070401020303" pitchFamily="18" charset="0"/>
                <a:ea typeface="Baskerville" panose="02020502070401020303" pitchFamily="18" charset="0"/>
              </a:rPr>
            </a:br>
            <a:r>
              <a:rPr lang="en-US" sz="1600" dirty="0">
                <a:latin typeface="Baskerville" panose="02020502070401020303" pitchFamily="18" charset="0"/>
                <a:ea typeface="Baskerville" panose="02020502070401020303" pitchFamily="18" charset="0"/>
              </a:rPr>
              <a:t>By </a:t>
            </a:r>
            <a:r>
              <a:rPr lang="en-US" sz="1600" dirty="0">
                <a:latin typeface="Baskerville" panose="02020502070401020303" pitchFamily="18" charset="0"/>
                <a:ea typeface="Baskerville" panose="02020502070401020303" pitchFamily="18" charset="0"/>
                <a:hlinkClick r:id="rId2"/>
              </a:rPr>
              <a:t>Xiangfei Li</a:t>
            </a:r>
            <a:r>
              <a:rPr lang="en-US" sz="1600" baseline="30000" dirty="0">
                <a:latin typeface="Baskerville" panose="02020502070401020303" pitchFamily="18" charset="0"/>
                <a:ea typeface="Baskerville" panose="02020502070401020303" pitchFamily="18" charset="0"/>
              </a:rPr>
              <a:t> </a:t>
            </a:r>
            <a:r>
              <a:rPr lang="en-US" sz="1600" dirty="0">
                <a:latin typeface="Baskerville" panose="02020502070401020303" pitchFamily="18" charset="0"/>
                <a:ea typeface="Baskerville" panose="02020502070401020303" pitchFamily="18" charset="0"/>
              </a:rPr>
              <a:t>, </a:t>
            </a:r>
            <a:r>
              <a:rPr lang="en-US" sz="1600" dirty="0">
                <a:latin typeface="Baskerville" panose="02020502070401020303" pitchFamily="18" charset="0"/>
                <a:ea typeface="Baskerville" panose="02020502070401020303" pitchFamily="18" charset="0"/>
                <a:hlinkClick r:id="rId3"/>
              </a:rPr>
              <a:t>Shuhua Tian</a:t>
            </a:r>
            <a:r>
              <a:rPr lang="en-US" sz="1600" baseline="30000" dirty="0">
                <a:latin typeface="Baskerville" panose="02020502070401020303" pitchFamily="18" charset="0"/>
                <a:ea typeface="Baskerville" panose="02020502070401020303" pitchFamily="18" charset="0"/>
              </a:rPr>
              <a:t> </a:t>
            </a:r>
            <a:r>
              <a:rPr lang="en-US" sz="1600" dirty="0">
                <a:latin typeface="Baskerville" panose="02020502070401020303" pitchFamily="18" charset="0"/>
                <a:ea typeface="Baskerville" panose="02020502070401020303" pitchFamily="18" charset="0"/>
              </a:rPr>
              <a:t>, </a:t>
            </a:r>
            <a:r>
              <a:rPr lang="en-US" sz="1600" dirty="0">
                <a:latin typeface="Baskerville" panose="02020502070401020303" pitchFamily="18" charset="0"/>
                <a:ea typeface="Baskerville" panose="02020502070401020303" pitchFamily="18" charset="0"/>
                <a:hlinkClick r:id="rId4"/>
              </a:rPr>
              <a:t>Yunfan Wang</a:t>
            </a:r>
            <a:r>
              <a:rPr lang="en-US" sz="1600" baseline="30000" dirty="0">
                <a:latin typeface="Baskerville" panose="02020502070401020303" pitchFamily="18" charset="0"/>
                <a:ea typeface="Baskerville" panose="02020502070401020303" pitchFamily="18" charset="0"/>
              </a:rPr>
              <a:t> </a:t>
            </a:r>
            <a:r>
              <a:rPr lang="en-US" sz="1600" dirty="0">
                <a:latin typeface="Baskerville" panose="02020502070401020303" pitchFamily="18" charset="0"/>
                <a:ea typeface="Baskerville" panose="02020502070401020303" pitchFamily="18" charset="0"/>
              </a:rPr>
              <a:t>, </a:t>
            </a:r>
            <a:r>
              <a:rPr lang="en-US" sz="1600" dirty="0">
                <a:latin typeface="Baskerville" panose="02020502070401020303" pitchFamily="18" charset="0"/>
                <a:ea typeface="Baskerville" panose="02020502070401020303" pitchFamily="18" charset="0"/>
                <a:hlinkClick r:id="rId5"/>
              </a:rPr>
              <a:t>Jie Liu</a:t>
            </a:r>
            <a:r>
              <a:rPr lang="en-US" sz="1600" baseline="30000" dirty="0">
                <a:latin typeface="Baskerville" panose="02020502070401020303" pitchFamily="18" charset="0"/>
                <a:ea typeface="Baskerville" panose="02020502070401020303" pitchFamily="18" charset="0"/>
              </a:rPr>
              <a:t> </a:t>
            </a:r>
            <a:r>
              <a:rPr lang="en-US" sz="1600" dirty="0">
                <a:latin typeface="Baskerville" panose="02020502070401020303" pitchFamily="18" charset="0"/>
                <a:ea typeface="Baskerville" panose="02020502070401020303" pitchFamily="18" charset="0"/>
              </a:rPr>
              <a:t>, </a:t>
            </a:r>
            <a:r>
              <a:rPr lang="en-US" sz="1600" dirty="0">
                <a:latin typeface="Baskerville" panose="02020502070401020303" pitchFamily="18" charset="0"/>
                <a:ea typeface="Baskerville" panose="02020502070401020303" pitchFamily="18" charset="0"/>
                <a:hlinkClick r:id="rId6"/>
              </a:rPr>
              <a:t>Jing Wang</a:t>
            </a:r>
            <a:r>
              <a:rPr lang="en-US" sz="1600" baseline="30000" dirty="0">
                <a:latin typeface="Baskerville" panose="02020502070401020303" pitchFamily="18" charset="0"/>
                <a:ea typeface="Baskerville" panose="02020502070401020303" pitchFamily="18" charset="0"/>
              </a:rPr>
              <a:t> </a:t>
            </a:r>
            <a:r>
              <a:rPr lang="en-US" sz="1600" dirty="0">
                <a:latin typeface="Baskerville" panose="02020502070401020303" pitchFamily="18" charset="0"/>
                <a:ea typeface="Baskerville" panose="02020502070401020303" pitchFamily="18" charset="0"/>
              </a:rPr>
              <a:t>, </a:t>
            </a:r>
            <a:r>
              <a:rPr lang="en-US" sz="1600" dirty="0">
                <a:latin typeface="Baskerville" panose="02020502070401020303" pitchFamily="18" charset="0"/>
                <a:ea typeface="Baskerville" panose="02020502070401020303" pitchFamily="18" charset="0"/>
                <a:hlinkClick r:id="rId7"/>
              </a:rPr>
              <a:t>Yingjian Lu</a:t>
            </a:r>
            <a:r>
              <a:rPr lang="en-US" sz="1600" baseline="30000" dirty="0">
                <a:latin typeface="Baskerville" panose="02020502070401020303" pitchFamily="18" charset="0"/>
                <a:ea typeface="Baskerville" panose="02020502070401020303" pitchFamily="18" charset="0"/>
              </a:rPr>
              <a:t> </a:t>
            </a:r>
            <a:endParaRPr lang="en-US" sz="1600" dirty="0">
              <a:latin typeface="Baskerville" panose="02020502070401020303" pitchFamily="18" charset="0"/>
              <a:ea typeface="Baskerville" panose="02020502070401020303" pitchFamily="18" charset="0"/>
            </a:endParaRPr>
          </a:p>
        </p:txBody>
      </p:sp>
      <p:pic>
        <p:nvPicPr>
          <p:cNvPr id="6" name="Picture 5">
            <a:extLst>
              <a:ext uri="{FF2B5EF4-FFF2-40B4-BE49-F238E27FC236}">
                <a16:creationId xmlns:a16="http://schemas.microsoft.com/office/drawing/2014/main" id="{E80EE397-1766-A344-AC48-866C68F3059B}"/>
              </a:ext>
            </a:extLst>
          </p:cNvPr>
          <p:cNvPicPr>
            <a:picLocks noChangeAspect="1"/>
          </p:cNvPicPr>
          <p:nvPr/>
        </p:nvPicPr>
        <p:blipFill rotWithShape="1">
          <a:blip r:embed="rId8"/>
          <a:srcRect l="7936" r="2517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30BC0DBE-528C-7F4B-A829-5FBA53FCE7B8}"/>
              </a:ext>
            </a:extLst>
          </p:cNvPr>
          <p:cNvSpPr>
            <a:spLocks noGrp="1"/>
          </p:cNvSpPr>
          <p:nvPr>
            <p:ph idx="1"/>
          </p:nvPr>
        </p:nvSpPr>
        <p:spPr>
          <a:xfrm>
            <a:off x="5815584" y="2506575"/>
            <a:ext cx="5795319" cy="4401135"/>
          </a:xfrm>
        </p:spPr>
        <p:txBody>
          <a:bodyPr>
            <a:noAutofit/>
          </a:bodyPr>
          <a:lstStyle/>
          <a:p>
            <a:pPr marL="0" indent="0">
              <a:buNone/>
            </a:pPr>
            <a:r>
              <a:rPr lang="en-US" sz="1900" b="1" dirty="0">
                <a:latin typeface="Baskerville" panose="02020502070401020303" pitchFamily="18" charset="0"/>
                <a:ea typeface="Baskerville" panose="02020502070401020303" pitchFamily="18" charset="0"/>
              </a:rPr>
              <a:t>Objective: </a:t>
            </a:r>
            <a:r>
              <a:rPr lang="en-US" sz="1900" dirty="0">
                <a:latin typeface="Baskerville" panose="02020502070401020303" pitchFamily="18" charset="0"/>
                <a:ea typeface="Baskerville" panose="02020502070401020303" pitchFamily="18" charset="0"/>
              </a:rPr>
              <a:t>This study aimed to explore the protective effect of broccoli microgreens juice (BMJ) during mice obesity development </a:t>
            </a:r>
          </a:p>
          <a:p>
            <a:pPr marL="0" indent="0">
              <a:buNone/>
            </a:pPr>
            <a:r>
              <a:rPr lang="en-US" sz="1900" b="1" dirty="0">
                <a:latin typeface="Baskerville" panose="02020502070401020303" pitchFamily="18" charset="0"/>
                <a:ea typeface="Baskerville" panose="02020502070401020303" pitchFamily="18" charset="0"/>
              </a:rPr>
              <a:t>Results: </a:t>
            </a:r>
          </a:p>
          <a:p>
            <a:pPr lvl="1"/>
            <a:r>
              <a:rPr lang="en-US" sz="1900" dirty="0">
                <a:latin typeface="Baskerville" panose="02020502070401020303" pitchFamily="18" charset="0"/>
                <a:ea typeface="Baskerville" panose="02020502070401020303" pitchFamily="18" charset="0"/>
              </a:rPr>
              <a:t>BMJ supplementation significantly reduced white adipose tissues (WAT) mass, the body weight and adipocyte size, and increased water intake in HFD-fed mice. </a:t>
            </a:r>
          </a:p>
          <a:p>
            <a:pPr lvl="1"/>
            <a:r>
              <a:rPr lang="en-US" sz="1900" dirty="0">
                <a:latin typeface="Baskerville" panose="02020502070401020303" pitchFamily="18" charset="0"/>
                <a:ea typeface="Baskerville" panose="02020502070401020303" pitchFamily="18" charset="0"/>
              </a:rPr>
              <a:t>It improved glucose tolerance, reduced insulin level and HOMA-IR value, and alleviated insulin resistance</a:t>
            </a:r>
          </a:p>
          <a:p>
            <a:pPr lvl="1"/>
            <a:r>
              <a:rPr lang="en-US" sz="1900" dirty="0">
                <a:latin typeface="Baskerville" panose="02020502070401020303" pitchFamily="18" charset="0"/>
                <a:ea typeface="Baskerville" panose="02020502070401020303" pitchFamily="18" charset="0"/>
              </a:rPr>
              <a:t> BMJ can enhance liver antioxidant capacity and reduce liver fat accumulation</a:t>
            </a:r>
            <a:endParaRPr lang="en-US" sz="1800" dirty="0">
              <a:latin typeface="Baskerville" panose="02020502070401020303" pitchFamily="18" charset="0"/>
              <a:ea typeface="Baskerville" panose="02020502070401020303" pitchFamily="18" charset="0"/>
            </a:endParaRPr>
          </a:p>
          <a:p>
            <a:pPr marL="457200" lvl="1" indent="0">
              <a:buNone/>
            </a:pPr>
            <a:r>
              <a:rPr lang="en-US" sz="1200" dirty="0">
                <a:latin typeface="Baskerville" panose="02020502070401020303" pitchFamily="18" charset="0"/>
                <a:ea typeface="Baskerville" panose="02020502070401020303" pitchFamily="18" charset="0"/>
                <a:hlinkClick r:id="rId9"/>
              </a:rPr>
              <a:t>https://pubmed.ncbi.nlm.nih.gov/33866422/</a:t>
            </a:r>
            <a:r>
              <a:rPr lang="en-US" sz="1200" dirty="0">
                <a:latin typeface="Baskerville" panose="02020502070401020303" pitchFamily="18" charset="0"/>
                <a:ea typeface="Baskerville" panose="02020502070401020303" pitchFamily="18" charset="0"/>
              </a:rPr>
              <a:t> </a:t>
            </a:r>
          </a:p>
        </p:txBody>
      </p:sp>
      <p:pic>
        <p:nvPicPr>
          <p:cNvPr id="8" name="Content Placeholder 10" descr="Logo&#10;&#10;Description automatically generated">
            <a:extLst>
              <a:ext uri="{FF2B5EF4-FFF2-40B4-BE49-F238E27FC236}">
                <a16:creationId xmlns:a16="http://schemas.microsoft.com/office/drawing/2014/main" id="{65F69E07-D2B7-CF40-ACE2-5A7EF427E4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501518" y="0"/>
            <a:ext cx="1795608" cy="1562158"/>
          </a:xfrm>
          <a:prstGeom prst="rect">
            <a:avLst/>
          </a:prstGeom>
        </p:spPr>
      </p:pic>
    </p:spTree>
    <p:extLst>
      <p:ext uri="{BB962C8B-B14F-4D97-AF65-F5344CB8AC3E}">
        <p14:creationId xmlns:p14="http://schemas.microsoft.com/office/powerpoint/2010/main" val="2308272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C8B9DD-3AC6-6548-B905-3A302657CFED}"/>
              </a:ext>
            </a:extLst>
          </p:cNvPr>
          <p:cNvSpPr>
            <a:spLocks noGrp="1"/>
          </p:cNvSpPr>
          <p:nvPr>
            <p:ph type="title"/>
          </p:nvPr>
        </p:nvSpPr>
        <p:spPr>
          <a:xfrm>
            <a:off x="6997583" y="396344"/>
            <a:ext cx="3755762" cy="1578308"/>
          </a:xfrm>
        </p:spPr>
        <p:txBody>
          <a:bodyPr>
            <a:normAutofit fontScale="90000"/>
          </a:bodyPr>
          <a:lstStyle/>
          <a:p>
            <a:r>
              <a:rPr lang="en-US" sz="2400" dirty="0">
                <a:latin typeface="Baskerville" panose="02020502070401020303" pitchFamily="18" charset="0"/>
                <a:ea typeface="Baskerville" panose="02020502070401020303" pitchFamily="18" charset="0"/>
              </a:rPr>
              <a:t>Could </a:t>
            </a:r>
            <a:r>
              <a:rPr lang="en-US" sz="2400" dirty="0" err="1">
                <a:latin typeface="Baskerville" panose="02020502070401020303" pitchFamily="18" charset="0"/>
                <a:ea typeface="Baskerville" panose="02020502070401020303" pitchFamily="18" charset="0"/>
              </a:rPr>
              <a:t>capsaicinoids</a:t>
            </a:r>
            <a:r>
              <a:rPr lang="en-US" sz="2400" dirty="0">
                <a:latin typeface="Baskerville" panose="02020502070401020303" pitchFamily="18" charset="0"/>
                <a:ea typeface="Baskerville" panose="02020502070401020303" pitchFamily="18" charset="0"/>
              </a:rPr>
              <a:t> help to support weight management? A systematic review and meta-analysis of energy intake data</a:t>
            </a:r>
            <a:br>
              <a:rPr lang="en-US" sz="1900" dirty="0">
                <a:latin typeface="Baskerville" panose="02020502070401020303" pitchFamily="18" charset="0"/>
                <a:ea typeface="Baskerville" panose="02020502070401020303" pitchFamily="18" charset="0"/>
              </a:rPr>
            </a:br>
            <a:r>
              <a:rPr lang="en-US" sz="1600" dirty="0">
                <a:latin typeface="Baskerville" panose="02020502070401020303" pitchFamily="18" charset="0"/>
                <a:ea typeface="Baskerville" panose="02020502070401020303" pitchFamily="18" charset="0"/>
              </a:rPr>
              <a:t>By </a:t>
            </a:r>
            <a:r>
              <a:rPr lang="en-US" sz="1600" u="sng" dirty="0">
                <a:latin typeface="Baskerville" panose="02020502070401020303" pitchFamily="18" charset="0"/>
                <a:ea typeface="Baskerville" panose="02020502070401020303" pitchFamily="18" charset="0"/>
              </a:rPr>
              <a:t>S Whiting</a:t>
            </a:r>
            <a:r>
              <a:rPr lang="en-US" sz="1600" dirty="0">
                <a:latin typeface="Baskerville" panose="02020502070401020303" pitchFamily="18" charset="0"/>
                <a:ea typeface="Baskerville" panose="02020502070401020303" pitchFamily="18" charset="0"/>
              </a:rPr>
              <a:t>, </a:t>
            </a:r>
            <a:r>
              <a:rPr lang="en-US" sz="1600" u="sng" dirty="0">
                <a:latin typeface="Baskerville" panose="02020502070401020303" pitchFamily="18" charset="0"/>
                <a:ea typeface="Baskerville" panose="02020502070401020303" pitchFamily="18" charset="0"/>
              </a:rPr>
              <a:t>E J Derbyshire</a:t>
            </a:r>
            <a:r>
              <a:rPr lang="en-US" sz="1600" dirty="0">
                <a:latin typeface="Baskerville" panose="02020502070401020303" pitchFamily="18" charset="0"/>
                <a:ea typeface="Baskerville" panose="02020502070401020303" pitchFamily="18" charset="0"/>
              </a:rPr>
              <a:t>, </a:t>
            </a:r>
            <a:r>
              <a:rPr lang="en-US" sz="1600" u="sng" dirty="0">
                <a:latin typeface="Baskerville" panose="02020502070401020303" pitchFamily="18" charset="0"/>
                <a:ea typeface="Baskerville" panose="02020502070401020303" pitchFamily="18" charset="0"/>
              </a:rPr>
              <a:t>B Tiwari</a:t>
            </a:r>
          </a:p>
        </p:txBody>
      </p:sp>
      <p:pic>
        <p:nvPicPr>
          <p:cNvPr id="6" name="Picture 5">
            <a:extLst>
              <a:ext uri="{FF2B5EF4-FFF2-40B4-BE49-F238E27FC236}">
                <a16:creationId xmlns:a16="http://schemas.microsoft.com/office/drawing/2014/main" id="{8B944962-A35F-E145-BFCD-04BF4E189012}"/>
              </a:ext>
            </a:extLst>
          </p:cNvPr>
          <p:cNvPicPr>
            <a:picLocks noChangeAspect="1"/>
          </p:cNvPicPr>
          <p:nvPr/>
        </p:nvPicPr>
        <p:blipFill rotWithShape="1">
          <a:blip r:embed="rId2"/>
          <a:srcRect l="19134" r="14361" b="-1"/>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3" name="Content Placeholder 2">
            <a:extLst>
              <a:ext uri="{FF2B5EF4-FFF2-40B4-BE49-F238E27FC236}">
                <a16:creationId xmlns:a16="http://schemas.microsoft.com/office/drawing/2014/main" id="{F507FE13-E94F-774E-9A2E-3DA37689AF99}"/>
              </a:ext>
            </a:extLst>
          </p:cNvPr>
          <p:cNvSpPr>
            <a:spLocks noGrp="1"/>
          </p:cNvSpPr>
          <p:nvPr>
            <p:ph idx="1"/>
          </p:nvPr>
        </p:nvSpPr>
        <p:spPr>
          <a:xfrm>
            <a:off x="6658322" y="2163154"/>
            <a:ext cx="5130237" cy="3332489"/>
          </a:xfrm>
        </p:spPr>
        <p:txBody>
          <a:bodyPr>
            <a:noAutofit/>
          </a:bodyPr>
          <a:lstStyle/>
          <a:p>
            <a:pPr marL="0" indent="0">
              <a:buNone/>
            </a:pPr>
            <a:r>
              <a:rPr lang="en-US" sz="1900" b="1" dirty="0">
                <a:latin typeface="Baskerville" panose="02020502070401020303" pitchFamily="18" charset="0"/>
                <a:ea typeface="Baskerville" panose="02020502070401020303" pitchFamily="18" charset="0"/>
              </a:rPr>
              <a:t>Objective: </a:t>
            </a:r>
            <a:r>
              <a:rPr lang="en-US" sz="1900" dirty="0">
                <a:latin typeface="Baskerville" panose="02020502070401020303" pitchFamily="18" charset="0"/>
                <a:ea typeface="Baskerville" panose="02020502070401020303" pitchFamily="18" charset="0"/>
              </a:rPr>
              <a:t>To conduct a meta-analysis investigating the potential effects of daily consumption of </a:t>
            </a:r>
            <a:r>
              <a:rPr lang="en-US" sz="1900" dirty="0" err="1">
                <a:latin typeface="Baskerville" panose="02020502070401020303" pitchFamily="18" charset="0"/>
                <a:ea typeface="Baskerville" panose="02020502070401020303" pitchFamily="18" charset="0"/>
              </a:rPr>
              <a:t>capsaicinoids</a:t>
            </a:r>
            <a:r>
              <a:rPr lang="en-US" sz="1900" dirty="0">
                <a:latin typeface="Baskerville" panose="02020502070401020303" pitchFamily="18" charset="0"/>
                <a:ea typeface="Baskerville" panose="02020502070401020303" pitchFamily="18" charset="0"/>
              </a:rPr>
              <a:t> on weight management through reductions in energy intake</a:t>
            </a:r>
          </a:p>
          <a:p>
            <a:pPr marL="0" indent="0">
              <a:buNone/>
            </a:pPr>
            <a:r>
              <a:rPr lang="en-US" sz="1900" b="1" dirty="0">
                <a:latin typeface="Baskerville" panose="02020502070401020303" pitchFamily="18" charset="0"/>
                <a:ea typeface="Baskerville" panose="02020502070401020303" pitchFamily="18" charset="0"/>
              </a:rPr>
              <a:t>Results: </a:t>
            </a:r>
            <a:endParaRPr lang="en-US" sz="1900" dirty="0">
              <a:latin typeface="Baskerville" panose="02020502070401020303" pitchFamily="18" charset="0"/>
              <a:ea typeface="Baskerville" panose="02020502070401020303" pitchFamily="18" charset="0"/>
            </a:endParaRPr>
          </a:p>
          <a:p>
            <a:pPr lvl="1"/>
            <a:r>
              <a:rPr lang="en-US" sz="1900" dirty="0">
                <a:latin typeface="Baskerville" panose="02020502070401020303" pitchFamily="18" charset="0"/>
                <a:ea typeface="Baskerville" panose="02020502070401020303" pitchFamily="18" charset="0"/>
              </a:rPr>
              <a:t>Data analysis showed that </a:t>
            </a:r>
            <a:r>
              <a:rPr lang="en-US" sz="1900" dirty="0" err="1">
                <a:latin typeface="Baskerville" panose="02020502070401020303" pitchFamily="18" charset="0"/>
                <a:ea typeface="Baskerville" panose="02020502070401020303" pitchFamily="18" charset="0"/>
              </a:rPr>
              <a:t>capsaicinoid</a:t>
            </a:r>
            <a:r>
              <a:rPr lang="en-US" sz="1900" dirty="0">
                <a:latin typeface="Baskerville" panose="02020502070401020303" pitchFamily="18" charset="0"/>
                <a:ea typeface="Baskerville" panose="02020502070401020303" pitchFamily="18" charset="0"/>
              </a:rPr>
              <a:t> ingestion prior to a meal reduced ad libitum energy intake by 74.0 kcal during the meal </a:t>
            </a:r>
          </a:p>
          <a:p>
            <a:pPr lvl="1"/>
            <a:r>
              <a:rPr lang="en-US" sz="1900" dirty="0">
                <a:latin typeface="Baskerville" panose="02020502070401020303" pitchFamily="18" charset="0"/>
                <a:ea typeface="Baskerville" panose="02020502070401020303" pitchFamily="18" charset="0"/>
              </a:rPr>
              <a:t>Study findings suggest a minimum dose of 2mg of </a:t>
            </a:r>
            <a:r>
              <a:rPr lang="en-US" sz="1900" dirty="0" err="1">
                <a:latin typeface="Baskerville" panose="02020502070401020303" pitchFamily="18" charset="0"/>
                <a:ea typeface="Baskerville" panose="02020502070401020303" pitchFamily="18" charset="0"/>
              </a:rPr>
              <a:t>capsaicinoids</a:t>
            </a:r>
            <a:r>
              <a:rPr lang="en-US" sz="1900" dirty="0">
                <a:latin typeface="Baskerville" panose="02020502070401020303" pitchFamily="18" charset="0"/>
                <a:ea typeface="Baskerville" panose="02020502070401020303" pitchFamily="18" charset="0"/>
              </a:rPr>
              <a:t> is needed to contribute to reductions in ad libitum energy intake, which indicates there may be potential for </a:t>
            </a:r>
            <a:r>
              <a:rPr lang="en-US" sz="1900" dirty="0" err="1">
                <a:latin typeface="Baskerville" panose="02020502070401020303" pitchFamily="18" charset="0"/>
                <a:ea typeface="Baskerville" panose="02020502070401020303" pitchFamily="18" charset="0"/>
              </a:rPr>
              <a:t>capsaicinoids</a:t>
            </a:r>
            <a:r>
              <a:rPr lang="en-US" sz="1900" dirty="0">
                <a:latin typeface="Baskerville" panose="02020502070401020303" pitchFamily="18" charset="0"/>
                <a:ea typeface="Baskerville" panose="02020502070401020303" pitchFamily="18" charset="0"/>
              </a:rPr>
              <a:t> to be used as long-term, natural weight-loss aids</a:t>
            </a:r>
          </a:p>
          <a:p>
            <a:pPr marL="457200" lvl="1" indent="0">
              <a:buNone/>
            </a:pPr>
            <a:r>
              <a:rPr lang="en-US" sz="1200" dirty="0">
                <a:latin typeface="Baskerville" panose="02020502070401020303" pitchFamily="18" charset="0"/>
                <a:ea typeface="Baskerville" panose="02020502070401020303" pitchFamily="18" charset="0"/>
                <a:hlinkClick r:id="rId3"/>
              </a:rPr>
              <a:t>https://pubmed.ncbi.nlm.nih.gov/24246368/</a:t>
            </a:r>
            <a:r>
              <a:rPr lang="en-US" sz="1200" dirty="0">
                <a:latin typeface="Baskerville" panose="02020502070401020303" pitchFamily="18" charset="0"/>
                <a:ea typeface="Baskerville" panose="02020502070401020303" pitchFamily="18" charset="0"/>
              </a:rPr>
              <a:t> </a:t>
            </a:r>
          </a:p>
        </p:txBody>
      </p:sp>
      <p:pic>
        <p:nvPicPr>
          <p:cNvPr id="9" name="Content Placeholder 10" descr="Logo&#10;&#10;Description automatically generated">
            <a:extLst>
              <a:ext uri="{FF2B5EF4-FFF2-40B4-BE49-F238E27FC236}">
                <a16:creationId xmlns:a16="http://schemas.microsoft.com/office/drawing/2014/main" id="{2F7D7A9C-444F-1C48-812F-6082A6AC1F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475797" y="0"/>
            <a:ext cx="1795608" cy="1562158"/>
          </a:xfrm>
          <a:prstGeom prst="rect">
            <a:avLst/>
          </a:prstGeom>
        </p:spPr>
      </p:pic>
    </p:spTree>
    <p:extLst>
      <p:ext uri="{BB962C8B-B14F-4D97-AF65-F5344CB8AC3E}">
        <p14:creationId xmlns:p14="http://schemas.microsoft.com/office/powerpoint/2010/main" val="4233971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D81C-3C7B-2B4C-BF2C-92D79CFFD68B}"/>
              </a:ext>
            </a:extLst>
          </p:cNvPr>
          <p:cNvSpPr>
            <a:spLocks noGrp="1"/>
          </p:cNvSpPr>
          <p:nvPr>
            <p:ph type="title"/>
          </p:nvPr>
        </p:nvSpPr>
        <p:spPr>
          <a:xfrm>
            <a:off x="6417733" y="490537"/>
            <a:ext cx="4390475" cy="1628775"/>
          </a:xfrm>
        </p:spPr>
        <p:txBody>
          <a:bodyPr anchor="b">
            <a:normAutofit fontScale="90000"/>
          </a:bodyPr>
          <a:lstStyle/>
          <a:p>
            <a:r>
              <a:rPr lang="en-US" sz="2400" dirty="0">
                <a:latin typeface="Baskerville" panose="02020502070401020303" pitchFamily="18" charset="0"/>
                <a:ea typeface="Baskerville" panose="02020502070401020303" pitchFamily="18" charset="0"/>
              </a:rPr>
              <a:t>Well-tolerated Spirulina extract inhibits influenza virus replication and reduces virus-induced mortality</a:t>
            </a:r>
            <a:br>
              <a:rPr lang="en-US" sz="2200" dirty="0">
                <a:latin typeface="Baskerville" panose="02020502070401020303" pitchFamily="18" charset="0"/>
                <a:ea typeface="Baskerville" panose="02020502070401020303" pitchFamily="18" charset="0"/>
              </a:rPr>
            </a:br>
            <a:r>
              <a:rPr lang="en-US" sz="1600" dirty="0">
                <a:latin typeface="Baskerville" panose="02020502070401020303" pitchFamily="18" charset="0"/>
                <a:ea typeface="Baskerville" panose="02020502070401020303" pitchFamily="18" charset="0"/>
              </a:rPr>
              <a:t>By </a:t>
            </a:r>
            <a:r>
              <a:rPr lang="en-US" sz="1600" u="sng" dirty="0">
                <a:latin typeface="Baskerville" panose="02020502070401020303" pitchFamily="18" charset="0"/>
                <a:ea typeface="Baskerville" panose="02020502070401020303" pitchFamily="18" charset="0"/>
                <a:hlinkClick r:id="rId2"/>
              </a:rPr>
              <a:t>Yi-Hsiang Chen</a:t>
            </a:r>
            <a:r>
              <a:rPr lang="en-US" sz="1600" dirty="0">
                <a:latin typeface="Baskerville" panose="02020502070401020303" pitchFamily="18" charset="0"/>
                <a:ea typeface="Baskerville" panose="02020502070401020303" pitchFamily="18" charset="0"/>
              </a:rPr>
              <a:t>,</a:t>
            </a:r>
            <a:r>
              <a:rPr lang="en-US" sz="1600" baseline="30000" dirty="0">
                <a:latin typeface="Baskerville" panose="02020502070401020303" pitchFamily="18" charset="0"/>
                <a:ea typeface="Baskerville" panose="02020502070401020303" pitchFamily="18" charset="0"/>
              </a:rPr>
              <a:t>1,3</a:t>
            </a:r>
            <a:r>
              <a:rPr lang="en-US" sz="1600" dirty="0">
                <a:latin typeface="Baskerville" panose="02020502070401020303" pitchFamily="18" charset="0"/>
                <a:ea typeface="Baskerville" panose="02020502070401020303" pitchFamily="18" charset="0"/>
              </a:rPr>
              <a:t> </a:t>
            </a:r>
            <a:r>
              <a:rPr lang="en-US" sz="1600" u="sng" dirty="0">
                <a:latin typeface="Baskerville" panose="02020502070401020303" pitchFamily="18" charset="0"/>
                <a:ea typeface="Baskerville" panose="02020502070401020303" pitchFamily="18" charset="0"/>
                <a:hlinkClick r:id="rId3"/>
              </a:rPr>
              <a:t>Gi-Kung Chang</a:t>
            </a:r>
            <a:r>
              <a:rPr lang="en-US" sz="1600" dirty="0">
                <a:latin typeface="Baskerville" panose="02020502070401020303" pitchFamily="18" charset="0"/>
                <a:ea typeface="Baskerville" panose="02020502070401020303" pitchFamily="18" charset="0"/>
              </a:rPr>
              <a:t>,</a:t>
            </a:r>
            <a:r>
              <a:rPr lang="en-US" sz="1600" baseline="30000" dirty="0">
                <a:latin typeface="Baskerville" panose="02020502070401020303" pitchFamily="18" charset="0"/>
                <a:ea typeface="Baskerville" panose="02020502070401020303" pitchFamily="18" charset="0"/>
              </a:rPr>
              <a:t>1</a:t>
            </a:r>
            <a:r>
              <a:rPr lang="en-US" sz="1600" dirty="0">
                <a:latin typeface="Baskerville" panose="02020502070401020303" pitchFamily="18" charset="0"/>
                <a:ea typeface="Baskerville" panose="02020502070401020303" pitchFamily="18" charset="0"/>
              </a:rPr>
              <a:t> </a:t>
            </a:r>
            <a:r>
              <a:rPr lang="en-US" sz="1600" u="sng" dirty="0">
                <a:latin typeface="Baskerville" panose="02020502070401020303" pitchFamily="18" charset="0"/>
                <a:ea typeface="Baskerville" panose="02020502070401020303" pitchFamily="18" charset="0"/>
                <a:hlinkClick r:id="rId4"/>
              </a:rPr>
              <a:t>Shu-Ming Kuo</a:t>
            </a:r>
            <a:r>
              <a:rPr lang="en-US" sz="1600" dirty="0">
                <a:latin typeface="Baskerville" panose="02020502070401020303" pitchFamily="18" charset="0"/>
                <a:ea typeface="Baskerville" panose="02020502070401020303" pitchFamily="18" charset="0"/>
              </a:rPr>
              <a:t>,</a:t>
            </a:r>
            <a:r>
              <a:rPr lang="en-US" sz="1600" baseline="30000" dirty="0">
                <a:latin typeface="Baskerville" panose="02020502070401020303" pitchFamily="18" charset="0"/>
                <a:ea typeface="Baskerville" panose="02020502070401020303" pitchFamily="18" charset="0"/>
              </a:rPr>
              <a:t>1</a:t>
            </a:r>
            <a:r>
              <a:rPr lang="en-US" sz="1600" dirty="0">
                <a:latin typeface="Baskerville" panose="02020502070401020303" pitchFamily="18" charset="0"/>
                <a:ea typeface="Baskerville" panose="02020502070401020303" pitchFamily="18" charset="0"/>
              </a:rPr>
              <a:t> </a:t>
            </a:r>
            <a:r>
              <a:rPr lang="en-US" sz="1600" u="sng" dirty="0">
                <a:latin typeface="Baskerville" panose="02020502070401020303" pitchFamily="18" charset="0"/>
                <a:ea typeface="Baskerville" panose="02020502070401020303" pitchFamily="18" charset="0"/>
                <a:hlinkClick r:id="rId5"/>
              </a:rPr>
              <a:t>Sheng-Yu Huang</a:t>
            </a:r>
            <a:r>
              <a:rPr lang="en-US" sz="1600" dirty="0">
                <a:latin typeface="Baskerville" panose="02020502070401020303" pitchFamily="18" charset="0"/>
                <a:ea typeface="Baskerville" panose="02020502070401020303" pitchFamily="18" charset="0"/>
              </a:rPr>
              <a:t>,</a:t>
            </a:r>
            <a:r>
              <a:rPr lang="en-US" sz="1600" baseline="30000" dirty="0">
                <a:latin typeface="Baskerville" panose="02020502070401020303" pitchFamily="18" charset="0"/>
                <a:ea typeface="Baskerville" panose="02020502070401020303" pitchFamily="18" charset="0"/>
              </a:rPr>
              <a:t>1,3</a:t>
            </a:r>
            <a:r>
              <a:rPr lang="en-US" sz="1600" dirty="0">
                <a:latin typeface="Baskerville" panose="02020502070401020303" pitchFamily="18" charset="0"/>
                <a:ea typeface="Baskerville" panose="02020502070401020303" pitchFamily="18" charset="0"/>
              </a:rPr>
              <a:t> </a:t>
            </a:r>
            <a:r>
              <a:rPr lang="en-US" sz="1600" u="sng" dirty="0">
                <a:latin typeface="Baskerville" panose="02020502070401020303" pitchFamily="18" charset="0"/>
                <a:ea typeface="Baskerville" panose="02020502070401020303" pitchFamily="18" charset="0"/>
                <a:hlinkClick r:id="rId6"/>
              </a:rPr>
              <a:t>I-Chen Hu</a:t>
            </a:r>
            <a:r>
              <a:rPr lang="en-US" sz="1600" dirty="0">
                <a:latin typeface="Baskerville" panose="02020502070401020303" pitchFamily="18" charset="0"/>
                <a:ea typeface="Baskerville" panose="02020502070401020303" pitchFamily="18" charset="0"/>
              </a:rPr>
              <a:t>,</a:t>
            </a:r>
            <a:r>
              <a:rPr lang="en-US" sz="1600" baseline="30000" dirty="0">
                <a:latin typeface="Baskerville" panose="02020502070401020303" pitchFamily="18" charset="0"/>
                <a:ea typeface="Baskerville" panose="02020502070401020303" pitchFamily="18" charset="0"/>
              </a:rPr>
              <a:t>5</a:t>
            </a:r>
            <a:r>
              <a:rPr lang="en-US" sz="1600" dirty="0">
                <a:latin typeface="Baskerville" panose="02020502070401020303" pitchFamily="18" charset="0"/>
                <a:ea typeface="Baskerville" panose="02020502070401020303" pitchFamily="18" charset="0"/>
              </a:rPr>
              <a:t> </a:t>
            </a:r>
            <a:r>
              <a:rPr lang="en-US" sz="1600" u="sng" dirty="0">
                <a:latin typeface="Baskerville" panose="02020502070401020303" pitchFamily="18" charset="0"/>
                <a:ea typeface="Baskerville" panose="02020502070401020303" pitchFamily="18" charset="0"/>
                <a:hlinkClick r:id="rId7"/>
              </a:rPr>
              <a:t>Yu-Lun Lo</a:t>
            </a:r>
            <a:r>
              <a:rPr lang="en-US" sz="1600" dirty="0">
                <a:latin typeface="Baskerville" panose="02020502070401020303" pitchFamily="18" charset="0"/>
                <a:ea typeface="Baskerville" panose="02020502070401020303" pitchFamily="18" charset="0"/>
              </a:rPr>
              <a:t>,</a:t>
            </a:r>
            <a:r>
              <a:rPr lang="en-US" sz="1600" baseline="30000" dirty="0">
                <a:latin typeface="Baskerville" panose="02020502070401020303" pitchFamily="18" charset="0"/>
                <a:ea typeface="Baskerville" panose="02020502070401020303" pitchFamily="18" charset="0"/>
              </a:rPr>
              <a:t>1</a:t>
            </a:r>
            <a:r>
              <a:rPr lang="en-US" sz="1600" dirty="0">
                <a:latin typeface="Baskerville" panose="02020502070401020303" pitchFamily="18" charset="0"/>
                <a:ea typeface="Baskerville" panose="02020502070401020303" pitchFamily="18" charset="0"/>
              </a:rPr>
              <a:t> and </a:t>
            </a:r>
            <a:r>
              <a:rPr lang="en-US" sz="1600" u="sng" dirty="0">
                <a:latin typeface="Baskerville" panose="02020502070401020303" pitchFamily="18" charset="0"/>
                <a:ea typeface="Baskerville" panose="02020502070401020303" pitchFamily="18" charset="0"/>
                <a:hlinkClick r:id="rId8"/>
              </a:rPr>
              <a:t>Shin-Ru Shih</a:t>
            </a:r>
            <a:r>
              <a:rPr lang="en-US" sz="1600" baseline="30000" dirty="0">
                <a:latin typeface="Baskerville" panose="02020502070401020303" pitchFamily="18" charset="0"/>
                <a:ea typeface="Baskerville" panose="02020502070401020303" pitchFamily="18" charset="0"/>
              </a:rPr>
              <a:t>a,1,2,3,4</a:t>
            </a:r>
            <a:br>
              <a:rPr lang="en-US" sz="1600" dirty="0">
                <a:latin typeface="Baskerville" panose="02020502070401020303" pitchFamily="18" charset="0"/>
                <a:ea typeface="Baskerville" panose="02020502070401020303" pitchFamily="18" charset="0"/>
              </a:rPr>
            </a:br>
            <a:endParaRPr lang="en-US" sz="1600" dirty="0">
              <a:latin typeface="Baskerville" panose="02020502070401020303" pitchFamily="18" charset="0"/>
              <a:ea typeface="Baskerville" panose="02020502070401020303" pitchFamily="18" charset="0"/>
            </a:endParaRPr>
          </a:p>
        </p:txBody>
      </p:sp>
      <p:pic>
        <p:nvPicPr>
          <p:cNvPr id="8" name="Picture 7">
            <a:extLst>
              <a:ext uri="{FF2B5EF4-FFF2-40B4-BE49-F238E27FC236}">
                <a16:creationId xmlns:a16="http://schemas.microsoft.com/office/drawing/2014/main" id="{B9B18172-4B1B-2E4C-9452-2F62ED6CD0BA}"/>
              </a:ext>
            </a:extLst>
          </p:cNvPr>
          <p:cNvPicPr>
            <a:picLocks noChangeAspect="1"/>
          </p:cNvPicPr>
          <p:nvPr/>
        </p:nvPicPr>
        <p:blipFill rotWithShape="1">
          <a:blip r:embed="rId9"/>
          <a:srcRect l="12647" r="-2"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Content Placeholder 5">
            <a:extLst>
              <a:ext uri="{FF2B5EF4-FFF2-40B4-BE49-F238E27FC236}">
                <a16:creationId xmlns:a16="http://schemas.microsoft.com/office/drawing/2014/main" id="{F985FDD1-F23F-3E45-A8EF-36C965ADD85D}"/>
              </a:ext>
            </a:extLst>
          </p:cNvPr>
          <p:cNvSpPr>
            <a:spLocks noGrp="1"/>
          </p:cNvSpPr>
          <p:nvPr>
            <p:ph idx="1"/>
          </p:nvPr>
        </p:nvSpPr>
        <p:spPr>
          <a:xfrm>
            <a:off x="6417733" y="2119312"/>
            <a:ext cx="5291663" cy="3752849"/>
          </a:xfrm>
        </p:spPr>
        <p:txBody>
          <a:bodyPr>
            <a:noAutofit/>
          </a:bodyPr>
          <a:lstStyle/>
          <a:p>
            <a:r>
              <a:rPr lang="en-US" sz="1900" b="1" dirty="0">
                <a:latin typeface="Baskerville" panose="02020502070401020303" pitchFamily="18" charset="0"/>
                <a:ea typeface="Baskerville" panose="02020502070401020303" pitchFamily="18" charset="0"/>
              </a:rPr>
              <a:t>Objective: </a:t>
            </a:r>
            <a:r>
              <a:rPr lang="en-US" sz="1900" dirty="0">
                <a:latin typeface="Baskerville" panose="02020502070401020303" pitchFamily="18" charset="0"/>
                <a:ea typeface="Baskerville" panose="02020502070401020303" pitchFamily="18" charset="0"/>
              </a:rPr>
              <a:t>In this study, researchers investigated the antiviral properties of Spirulina extract on influenza strains </a:t>
            </a:r>
            <a:endParaRPr lang="en-US" sz="1900" b="1" dirty="0">
              <a:latin typeface="Baskerville" panose="02020502070401020303" pitchFamily="18" charset="0"/>
              <a:ea typeface="Baskerville" panose="02020502070401020303" pitchFamily="18" charset="0"/>
            </a:endParaRPr>
          </a:p>
          <a:p>
            <a:r>
              <a:rPr lang="en-US" sz="1900" b="1" dirty="0">
                <a:latin typeface="Baskerville" panose="02020502070401020303" pitchFamily="18" charset="0"/>
                <a:ea typeface="Baskerville" panose="02020502070401020303" pitchFamily="18" charset="0"/>
              </a:rPr>
              <a:t>Results: </a:t>
            </a:r>
            <a:r>
              <a:rPr lang="en-US" sz="1900" dirty="0">
                <a:latin typeface="Baskerville" panose="02020502070401020303" pitchFamily="18" charset="0"/>
                <a:ea typeface="Baskerville" panose="02020502070401020303" pitchFamily="18" charset="0"/>
              </a:rPr>
              <a:t>Compared to untreated controls, the addition of 0.375, 0.75, 1.5, or 3 mg/mL of Spirulina extract respectively led to 12.12%, 22.90%, 58.73%, or 89.00% viral plaque inhibition for the H1N1 strain</a:t>
            </a:r>
          </a:p>
          <a:p>
            <a:pPr lvl="1"/>
            <a:r>
              <a:rPr lang="en-US" sz="1900" dirty="0">
                <a:latin typeface="Baskerville" panose="02020502070401020303" pitchFamily="18" charset="0"/>
                <a:ea typeface="Baskerville" panose="02020502070401020303" pitchFamily="18" charset="0"/>
              </a:rPr>
              <a:t>Spirulina extract was found to act at an early stage of infection to reduce virus yields in cells and improve survival in influenza-infected mice, with inhibition of influenza hemagglutination identified as one of the mechanisms involved</a:t>
            </a:r>
          </a:p>
          <a:p>
            <a:pPr marL="457200" lvl="1" indent="0">
              <a:buNone/>
            </a:pPr>
            <a:r>
              <a:rPr lang="en-US" sz="1200" dirty="0">
                <a:latin typeface="Baskerville" panose="02020502070401020303" pitchFamily="18" charset="0"/>
                <a:ea typeface="Baskerville" panose="02020502070401020303" pitchFamily="18" charset="0"/>
                <a:hlinkClick r:id="rId10"/>
              </a:rPr>
              <a:t>https://www.ncbi.nlm.nih.gov/labs/pmc/articles/PMC4828654/</a:t>
            </a:r>
            <a:r>
              <a:rPr lang="en-US" sz="1200" dirty="0">
                <a:latin typeface="Baskerville" panose="02020502070401020303" pitchFamily="18" charset="0"/>
                <a:ea typeface="Baskerville" panose="02020502070401020303" pitchFamily="18" charset="0"/>
              </a:rPr>
              <a:t> </a:t>
            </a:r>
          </a:p>
        </p:txBody>
      </p:sp>
      <p:pic>
        <p:nvPicPr>
          <p:cNvPr id="9" name="Content Placeholder 10" descr="Logo&#10;&#10;Description automatically generated">
            <a:extLst>
              <a:ext uri="{FF2B5EF4-FFF2-40B4-BE49-F238E27FC236}">
                <a16:creationId xmlns:a16="http://schemas.microsoft.com/office/drawing/2014/main" id="{477B8E59-1E3D-B641-9527-3E1F5E8127D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0475797" y="0"/>
            <a:ext cx="1795608" cy="1562158"/>
          </a:xfrm>
          <a:prstGeom prst="rect">
            <a:avLst/>
          </a:prstGeom>
        </p:spPr>
      </p:pic>
    </p:spTree>
    <p:extLst>
      <p:ext uri="{BB962C8B-B14F-4D97-AF65-F5344CB8AC3E}">
        <p14:creationId xmlns:p14="http://schemas.microsoft.com/office/powerpoint/2010/main" val="886144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9F5B1-8AE9-BB45-8B23-0E78F5129E88}"/>
              </a:ext>
            </a:extLst>
          </p:cNvPr>
          <p:cNvSpPr>
            <a:spLocks noGrp="1"/>
          </p:cNvSpPr>
          <p:nvPr>
            <p:ph type="title"/>
          </p:nvPr>
        </p:nvSpPr>
        <p:spPr>
          <a:xfrm>
            <a:off x="4965429" y="915300"/>
            <a:ext cx="5778771" cy="1676603"/>
          </a:xfrm>
        </p:spPr>
        <p:txBody>
          <a:bodyPr>
            <a:normAutofit fontScale="90000"/>
          </a:bodyPr>
          <a:lstStyle/>
          <a:p>
            <a:r>
              <a:rPr lang="en-US" sz="2400" dirty="0">
                <a:latin typeface="Baskerville" panose="02020502070401020303" pitchFamily="18" charset="0"/>
                <a:ea typeface="Baskerville" panose="02020502070401020303" pitchFamily="18" charset="0"/>
              </a:rPr>
              <a:t>Six weeks daily ingestion of whole blueberry powder increases natural killer cell counts and reduces arterial stiffness in sedentary males and females</a:t>
            </a:r>
            <a:br>
              <a:rPr lang="en-US" sz="2700" dirty="0">
                <a:latin typeface="Baskerville" panose="02020502070401020303" pitchFamily="18" charset="0"/>
                <a:ea typeface="Baskerville" panose="02020502070401020303" pitchFamily="18" charset="0"/>
              </a:rPr>
            </a:br>
            <a:r>
              <a:rPr lang="en-US" sz="1600" dirty="0">
                <a:latin typeface="Baskerville" panose="02020502070401020303" pitchFamily="18" charset="0"/>
                <a:ea typeface="Baskerville" panose="02020502070401020303" pitchFamily="18" charset="0"/>
              </a:rPr>
              <a:t>By </a:t>
            </a:r>
            <a:r>
              <a:rPr lang="en-US" sz="1600" dirty="0">
                <a:latin typeface="Baskerville" panose="02020502070401020303" pitchFamily="18" charset="0"/>
                <a:ea typeface="Baskerville" panose="02020502070401020303" pitchFamily="18" charset="0"/>
                <a:hlinkClick r:id="rId2"/>
              </a:rPr>
              <a:t>Lisa S.McAnulty</a:t>
            </a:r>
            <a:r>
              <a:rPr lang="en-US" sz="1600" baseline="30000" dirty="0">
                <a:latin typeface="Baskerville" panose="02020502070401020303" pitchFamily="18" charset="0"/>
                <a:ea typeface="Baskerville" panose="02020502070401020303" pitchFamily="18" charset="0"/>
                <a:hlinkClick r:id="rId2"/>
              </a:rPr>
              <a:t>a</a:t>
            </a:r>
            <a:r>
              <a:rPr lang="en-US" sz="1600" dirty="0">
                <a:latin typeface="Baskerville" panose="02020502070401020303" pitchFamily="18" charset="0"/>
                <a:ea typeface="Baskerville" panose="02020502070401020303" pitchFamily="18" charset="0"/>
                <a:hlinkClick r:id="rId2"/>
              </a:rPr>
              <a:t>Scott R.Collier</a:t>
            </a:r>
            <a:r>
              <a:rPr lang="en-US" sz="1600" baseline="30000" dirty="0">
                <a:latin typeface="Baskerville" panose="02020502070401020303" pitchFamily="18" charset="0"/>
                <a:ea typeface="Baskerville" panose="02020502070401020303" pitchFamily="18" charset="0"/>
                <a:hlinkClick r:id="rId2"/>
              </a:rPr>
              <a:t>b</a:t>
            </a:r>
            <a:r>
              <a:rPr lang="en-US" sz="1600" dirty="0">
                <a:latin typeface="Baskerville" panose="02020502070401020303" pitchFamily="18" charset="0"/>
                <a:ea typeface="Baskerville" panose="02020502070401020303" pitchFamily="18" charset="0"/>
                <a:hlinkClick r:id="rId2"/>
              </a:rPr>
              <a:t>Michael J.Landram</a:t>
            </a:r>
            <a:r>
              <a:rPr lang="en-US" sz="1600" baseline="30000" dirty="0">
                <a:latin typeface="Baskerville" panose="02020502070401020303" pitchFamily="18" charset="0"/>
                <a:ea typeface="Baskerville" panose="02020502070401020303" pitchFamily="18" charset="0"/>
                <a:hlinkClick r:id="rId2"/>
              </a:rPr>
              <a:t>b</a:t>
            </a:r>
            <a:r>
              <a:rPr lang="en-US" sz="1600" dirty="0">
                <a:latin typeface="Baskerville" panose="02020502070401020303" pitchFamily="18" charset="0"/>
                <a:ea typeface="Baskerville" panose="02020502070401020303" pitchFamily="18" charset="0"/>
                <a:hlinkClick r:id="rId2"/>
              </a:rPr>
              <a:t>D. StantonWhittaker</a:t>
            </a:r>
            <a:r>
              <a:rPr lang="en-US" sz="1600" baseline="30000" dirty="0">
                <a:latin typeface="Baskerville" panose="02020502070401020303" pitchFamily="18" charset="0"/>
                <a:ea typeface="Baskerville" panose="02020502070401020303" pitchFamily="18" charset="0"/>
                <a:hlinkClick r:id="rId2"/>
              </a:rPr>
              <a:t>c</a:t>
            </a:r>
            <a:r>
              <a:rPr lang="en-US" sz="1600" dirty="0">
                <a:latin typeface="Baskerville" panose="02020502070401020303" pitchFamily="18" charset="0"/>
                <a:ea typeface="Baskerville" panose="02020502070401020303" pitchFamily="18" charset="0"/>
                <a:hlinkClick r:id="rId2"/>
              </a:rPr>
              <a:t>Sydeena E.Isaacs</a:t>
            </a:r>
            <a:r>
              <a:rPr lang="en-US" sz="1600" baseline="30000" dirty="0">
                <a:latin typeface="Baskerville" panose="02020502070401020303" pitchFamily="18" charset="0"/>
                <a:ea typeface="Baskerville" panose="02020502070401020303" pitchFamily="18" charset="0"/>
                <a:hlinkClick r:id="rId2"/>
              </a:rPr>
              <a:t>a</a:t>
            </a:r>
            <a:r>
              <a:rPr lang="en-US" sz="1600" dirty="0">
                <a:latin typeface="Baskerville" panose="02020502070401020303" pitchFamily="18" charset="0"/>
                <a:ea typeface="Baskerville" panose="02020502070401020303" pitchFamily="18" charset="0"/>
                <a:hlinkClick r:id="rId2"/>
              </a:rPr>
              <a:t>Jason M.Klemka</a:t>
            </a:r>
            <a:r>
              <a:rPr lang="en-US" sz="1600" baseline="30000" dirty="0">
                <a:latin typeface="Baskerville" panose="02020502070401020303" pitchFamily="18" charset="0"/>
                <a:ea typeface="Baskerville" panose="02020502070401020303" pitchFamily="18" charset="0"/>
                <a:hlinkClick r:id="rId2"/>
              </a:rPr>
              <a:t>a</a:t>
            </a:r>
            <a:r>
              <a:rPr lang="en-US" sz="1600" dirty="0">
                <a:latin typeface="Baskerville" panose="02020502070401020303" pitchFamily="18" charset="0"/>
                <a:ea typeface="Baskerville" panose="02020502070401020303" pitchFamily="18" charset="0"/>
                <a:hlinkClick r:id="rId2"/>
              </a:rPr>
              <a:t>Sarah L.Cheek</a:t>
            </a:r>
            <a:r>
              <a:rPr lang="en-US" sz="1600" baseline="30000" dirty="0">
                <a:latin typeface="Baskerville" panose="02020502070401020303" pitchFamily="18" charset="0"/>
                <a:ea typeface="Baskerville" panose="02020502070401020303" pitchFamily="18" charset="0"/>
                <a:hlinkClick r:id="rId2"/>
              </a:rPr>
              <a:t>a</a:t>
            </a:r>
            <a:r>
              <a:rPr lang="en-US" sz="1600" dirty="0">
                <a:latin typeface="Baskerville" panose="02020502070401020303" pitchFamily="18" charset="0"/>
                <a:ea typeface="Baskerville" panose="02020502070401020303" pitchFamily="18" charset="0"/>
                <a:hlinkClick r:id="rId2"/>
              </a:rPr>
              <a:t>Jennifer C.Arms</a:t>
            </a:r>
            <a:r>
              <a:rPr lang="en-US" sz="1600" baseline="30000" dirty="0">
                <a:latin typeface="Baskerville" panose="02020502070401020303" pitchFamily="18" charset="0"/>
                <a:ea typeface="Baskerville" panose="02020502070401020303" pitchFamily="18" charset="0"/>
                <a:hlinkClick r:id="rId2"/>
              </a:rPr>
              <a:t>b</a:t>
            </a:r>
            <a:r>
              <a:rPr lang="en-US" sz="1600" dirty="0">
                <a:latin typeface="Baskerville" panose="02020502070401020303" pitchFamily="18" charset="0"/>
                <a:ea typeface="Baskerville" panose="02020502070401020303" pitchFamily="18" charset="0"/>
                <a:hlinkClick r:id="rId2"/>
              </a:rPr>
              <a:t>Steven R.McAnulty</a:t>
            </a:r>
            <a:r>
              <a:rPr lang="en-US" sz="1600" baseline="30000" dirty="0">
                <a:latin typeface="Baskerville" panose="02020502070401020303" pitchFamily="18" charset="0"/>
                <a:ea typeface="Baskerville" panose="02020502070401020303" pitchFamily="18" charset="0"/>
                <a:hlinkClick r:id="rId2"/>
              </a:rPr>
              <a:t>b</a:t>
            </a:r>
            <a:br>
              <a:rPr lang="en-US" dirty="0"/>
            </a:br>
            <a:endParaRPr lang="en-US" sz="1800" dirty="0"/>
          </a:p>
        </p:txBody>
      </p:sp>
      <p:sp>
        <p:nvSpPr>
          <p:cNvPr id="3" name="Content Placeholder 2">
            <a:extLst>
              <a:ext uri="{FF2B5EF4-FFF2-40B4-BE49-F238E27FC236}">
                <a16:creationId xmlns:a16="http://schemas.microsoft.com/office/drawing/2014/main" id="{2A3A0014-7224-644F-A9FF-0A69116DB2EB}"/>
              </a:ext>
            </a:extLst>
          </p:cNvPr>
          <p:cNvSpPr>
            <a:spLocks noGrp="1"/>
          </p:cNvSpPr>
          <p:nvPr>
            <p:ph idx="1"/>
          </p:nvPr>
        </p:nvSpPr>
        <p:spPr>
          <a:xfrm>
            <a:off x="4965429" y="2846420"/>
            <a:ext cx="6586489" cy="3785419"/>
          </a:xfrm>
        </p:spPr>
        <p:txBody>
          <a:bodyPr>
            <a:normAutofit/>
          </a:bodyPr>
          <a:lstStyle/>
          <a:p>
            <a:r>
              <a:rPr lang="en-US" sz="2000" b="1" dirty="0">
                <a:latin typeface="Baskerville" panose="02020502070401020303" pitchFamily="18" charset="0"/>
                <a:ea typeface="Baskerville" panose="02020502070401020303" pitchFamily="18" charset="0"/>
              </a:rPr>
              <a:t>Objective: </a:t>
            </a:r>
            <a:r>
              <a:rPr lang="en-US" sz="2000" dirty="0">
                <a:latin typeface="Baskerville" panose="02020502070401020303" pitchFamily="18" charset="0"/>
                <a:ea typeface="Baskerville" panose="02020502070401020303" pitchFamily="18" charset="0"/>
              </a:rPr>
              <a:t>Researchers investigated whether daily blueberry consumption would increase natural killer cells and plasma redox capacity and reduce blood pressure</a:t>
            </a:r>
            <a:endParaRPr lang="en-US" sz="2000" b="1" dirty="0">
              <a:latin typeface="Baskerville" panose="02020502070401020303" pitchFamily="18" charset="0"/>
              <a:ea typeface="Baskerville" panose="02020502070401020303" pitchFamily="18" charset="0"/>
            </a:endParaRPr>
          </a:p>
          <a:p>
            <a:r>
              <a:rPr lang="en-US" sz="2000" b="1" dirty="0">
                <a:latin typeface="Baskerville" panose="02020502070401020303" pitchFamily="18" charset="0"/>
                <a:ea typeface="Baskerville" panose="02020502070401020303" pitchFamily="18" charset="0"/>
              </a:rPr>
              <a:t>Results: </a:t>
            </a:r>
            <a:r>
              <a:rPr lang="en-US" sz="2000" dirty="0">
                <a:latin typeface="Baskerville" panose="02020502070401020303" pitchFamily="18" charset="0"/>
                <a:ea typeface="Baskerville" panose="02020502070401020303" pitchFamily="18" charset="0"/>
              </a:rPr>
              <a:t>The study consisting of twenty-five men and postmenopausal women aged 18 to 50 revealed that after 6 weeks of blueberry supplementation, absolute NK cells were increased in the blueberry group, as well as reductions in aortic systolic pressures and arterial stiffness, compared to the control group</a:t>
            </a:r>
          </a:p>
          <a:p>
            <a:pPr marL="0" indent="0">
              <a:buNone/>
            </a:pPr>
            <a:r>
              <a:rPr lang="en-US" sz="1200" dirty="0">
                <a:latin typeface="Baskerville" panose="02020502070401020303" pitchFamily="18" charset="0"/>
                <a:ea typeface="Baskerville" panose="02020502070401020303" pitchFamily="18" charset="0"/>
              </a:rPr>
              <a:t> </a:t>
            </a:r>
            <a:r>
              <a:rPr lang="en-US" sz="1200" dirty="0">
                <a:latin typeface="Baskerville" panose="02020502070401020303" pitchFamily="18" charset="0"/>
                <a:ea typeface="Baskerville" panose="02020502070401020303" pitchFamily="18" charset="0"/>
                <a:hlinkClick r:id="rId3"/>
              </a:rPr>
              <a:t>https://www.sciencedirect.com/science/article/abs/pii/S0271531714000992</a:t>
            </a:r>
            <a:r>
              <a:rPr lang="en-US" sz="1200" dirty="0">
                <a:latin typeface="Baskerville" panose="02020502070401020303" pitchFamily="18" charset="0"/>
                <a:ea typeface="Baskerville" panose="02020502070401020303" pitchFamily="18" charset="0"/>
              </a:rPr>
              <a:t> </a:t>
            </a:r>
          </a:p>
        </p:txBody>
      </p:sp>
      <p:pic>
        <p:nvPicPr>
          <p:cNvPr id="4" name="Picture 3">
            <a:extLst>
              <a:ext uri="{FF2B5EF4-FFF2-40B4-BE49-F238E27FC236}">
                <a16:creationId xmlns:a16="http://schemas.microsoft.com/office/drawing/2014/main" id="{8956C536-E96A-0E46-B937-15D5AB34AB13}"/>
              </a:ext>
            </a:extLst>
          </p:cNvPr>
          <p:cNvPicPr>
            <a:picLocks noChangeAspect="1"/>
          </p:cNvPicPr>
          <p:nvPr/>
        </p:nvPicPr>
        <p:blipFill rotWithShape="1">
          <a:blip r:embed="rId4"/>
          <a:srcRect l="25259" r="29621" b="-1"/>
          <a:stretch/>
        </p:blipFill>
        <p:spPr>
          <a:xfrm>
            <a:off x="20" y="10"/>
            <a:ext cx="4635571" cy="6857990"/>
          </a:xfrm>
          <a:prstGeom prst="rect">
            <a:avLst/>
          </a:prstGeom>
          <a:effectLst/>
        </p:spPr>
      </p:pic>
      <p:pic>
        <p:nvPicPr>
          <p:cNvPr id="14" name="Content Placeholder 10" descr="Logo&#10;&#10;Description automatically generated">
            <a:extLst>
              <a:ext uri="{FF2B5EF4-FFF2-40B4-BE49-F238E27FC236}">
                <a16:creationId xmlns:a16="http://schemas.microsoft.com/office/drawing/2014/main" id="{7C0630D6-50D3-254F-8A9C-DEFB67FB46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437510" y="0"/>
            <a:ext cx="1795608" cy="1562158"/>
          </a:xfrm>
          <a:prstGeom prst="rect">
            <a:avLst/>
          </a:prstGeom>
        </p:spPr>
      </p:pic>
    </p:spTree>
    <p:extLst>
      <p:ext uri="{BB962C8B-B14F-4D97-AF65-F5344CB8AC3E}">
        <p14:creationId xmlns:p14="http://schemas.microsoft.com/office/powerpoint/2010/main" val="542976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D97CEC-7A7F-2840-A93A-B1F5FA11653C}"/>
              </a:ext>
            </a:extLst>
          </p:cNvPr>
          <p:cNvSpPr>
            <a:spLocks noGrp="1"/>
          </p:cNvSpPr>
          <p:nvPr>
            <p:ph type="title"/>
          </p:nvPr>
        </p:nvSpPr>
        <p:spPr>
          <a:xfrm>
            <a:off x="6335437" y="295018"/>
            <a:ext cx="4463627" cy="1628775"/>
          </a:xfrm>
        </p:spPr>
        <p:txBody>
          <a:bodyPr anchor="b">
            <a:normAutofit/>
          </a:bodyPr>
          <a:lstStyle/>
          <a:p>
            <a:r>
              <a:rPr lang="en-US" sz="2200" dirty="0">
                <a:latin typeface="Baskerville" panose="02020502070401020303" pitchFamily="18" charset="0"/>
                <a:ea typeface="Baskerville" panose="02020502070401020303" pitchFamily="18" charset="0"/>
              </a:rPr>
              <a:t>Inulin-type </a:t>
            </a:r>
            <a:r>
              <a:rPr lang="en-US" sz="2200" dirty="0" err="1">
                <a:latin typeface="Baskerville" panose="02020502070401020303" pitchFamily="18" charset="0"/>
                <a:ea typeface="Baskerville" panose="02020502070401020303" pitchFamily="18" charset="0"/>
              </a:rPr>
              <a:t>fructan</a:t>
            </a:r>
            <a:r>
              <a:rPr lang="en-US" sz="2200" dirty="0">
                <a:latin typeface="Baskerville" panose="02020502070401020303" pitchFamily="18" charset="0"/>
                <a:ea typeface="Baskerville" panose="02020502070401020303" pitchFamily="18" charset="0"/>
              </a:rPr>
              <a:t> improves diabetic phenotype and gut microbiota profiles in rats</a:t>
            </a:r>
            <a:br>
              <a:rPr lang="en-US" sz="2200" dirty="0">
                <a:latin typeface="Baskerville" panose="02020502070401020303" pitchFamily="18" charset="0"/>
                <a:ea typeface="Baskerville" panose="02020502070401020303" pitchFamily="18" charset="0"/>
              </a:rPr>
            </a:br>
            <a:r>
              <a:rPr lang="en-US" sz="1400" dirty="0">
                <a:latin typeface="Baskerville" panose="02020502070401020303" pitchFamily="18" charset="0"/>
                <a:ea typeface="Baskerville" panose="02020502070401020303" pitchFamily="18" charset="0"/>
              </a:rPr>
              <a:t>By </a:t>
            </a:r>
            <a:r>
              <a:rPr lang="en-US" sz="1400" u="sng" dirty="0">
                <a:latin typeface="Baskerville" panose="02020502070401020303" pitchFamily="18" charset="0"/>
                <a:ea typeface="Baskerville" panose="02020502070401020303" pitchFamily="18" charset="0"/>
              </a:rPr>
              <a:t>Qian Zhang</a:t>
            </a:r>
            <a:r>
              <a:rPr lang="en-US" sz="1400" dirty="0">
                <a:latin typeface="Baskerville" panose="02020502070401020303" pitchFamily="18" charset="0"/>
                <a:ea typeface="Baskerville" panose="02020502070401020303" pitchFamily="18" charset="0"/>
              </a:rPr>
              <a:t>,</a:t>
            </a:r>
            <a:r>
              <a:rPr lang="en-US" sz="1400" baseline="30000" dirty="0">
                <a:latin typeface="Baskerville" panose="02020502070401020303" pitchFamily="18" charset="0"/>
                <a:ea typeface="Baskerville" panose="02020502070401020303" pitchFamily="18" charset="0"/>
              </a:rPr>
              <a:t>1</a:t>
            </a:r>
            <a:r>
              <a:rPr lang="en-US" sz="1400" dirty="0">
                <a:latin typeface="Baskerville" panose="02020502070401020303" pitchFamily="18" charset="0"/>
                <a:ea typeface="Baskerville" panose="02020502070401020303" pitchFamily="18" charset="0"/>
              </a:rPr>
              <a:t> </a:t>
            </a:r>
            <a:r>
              <a:rPr lang="en-US" sz="1400" u="sng" dirty="0" err="1">
                <a:latin typeface="Baskerville" panose="02020502070401020303" pitchFamily="18" charset="0"/>
                <a:ea typeface="Baskerville" panose="02020502070401020303" pitchFamily="18" charset="0"/>
              </a:rPr>
              <a:t>Hongyue</a:t>
            </a:r>
            <a:r>
              <a:rPr lang="en-US" sz="1400" u="sng" dirty="0">
                <a:latin typeface="Baskerville" panose="02020502070401020303" pitchFamily="18" charset="0"/>
                <a:ea typeface="Baskerville" panose="02020502070401020303" pitchFamily="18" charset="0"/>
              </a:rPr>
              <a:t> Yu</a:t>
            </a:r>
            <a:r>
              <a:rPr lang="en-US" sz="1400" dirty="0">
                <a:latin typeface="Baskerville" panose="02020502070401020303" pitchFamily="18" charset="0"/>
                <a:ea typeface="Baskerville" panose="02020502070401020303" pitchFamily="18" charset="0"/>
              </a:rPr>
              <a:t>,</a:t>
            </a:r>
            <a:r>
              <a:rPr lang="en-US" sz="1400" baseline="30000" dirty="0">
                <a:latin typeface="Baskerville" panose="02020502070401020303" pitchFamily="18" charset="0"/>
                <a:ea typeface="Baskerville" panose="02020502070401020303" pitchFamily="18" charset="0"/>
              </a:rPr>
              <a:t>2</a:t>
            </a:r>
            <a:r>
              <a:rPr lang="en-US" sz="1400" dirty="0">
                <a:latin typeface="Baskerville" panose="02020502070401020303" pitchFamily="18" charset="0"/>
                <a:ea typeface="Baskerville" panose="02020502070401020303" pitchFamily="18" charset="0"/>
              </a:rPr>
              <a:t> </a:t>
            </a:r>
            <a:r>
              <a:rPr lang="en-US" sz="1400" u="sng" dirty="0">
                <a:latin typeface="Baskerville" panose="02020502070401020303" pitchFamily="18" charset="0"/>
                <a:ea typeface="Baskerville" panose="02020502070401020303" pitchFamily="18" charset="0"/>
              </a:rPr>
              <a:t>Xinhua Xiao</a:t>
            </a:r>
            <a:r>
              <a:rPr lang="en-US" sz="1400" dirty="0">
                <a:latin typeface="Baskerville" panose="02020502070401020303" pitchFamily="18" charset="0"/>
                <a:ea typeface="Baskerville" panose="02020502070401020303" pitchFamily="18" charset="0"/>
              </a:rPr>
              <a:t>, </a:t>
            </a:r>
            <a:r>
              <a:rPr lang="en-US" sz="1400" u="sng" dirty="0">
                <a:latin typeface="Baskerville" panose="02020502070401020303" pitchFamily="18" charset="0"/>
                <a:ea typeface="Baskerville" panose="02020502070401020303" pitchFamily="18" charset="0"/>
              </a:rPr>
              <a:t>Ling Hu</a:t>
            </a:r>
            <a:r>
              <a:rPr lang="en-US" sz="1400" dirty="0">
                <a:latin typeface="Baskerville" panose="02020502070401020303" pitchFamily="18" charset="0"/>
                <a:ea typeface="Baskerville" panose="02020502070401020303" pitchFamily="18" charset="0"/>
              </a:rPr>
              <a:t>, </a:t>
            </a:r>
            <a:r>
              <a:rPr lang="en-US" sz="1400" u="sng" dirty="0" err="1">
                <a:latin typeface="Baskerville" panose="02020502070401020303" pitchFamily="18" charset="0"/>
                <a:ea typeface="Baskerville" panose="02020502070401020303" pitchFamily="18" charset="0"/>
              </a:rPr>
              <a:t>Fengjiao</a:t>
            </a:r>
            <a:r>
              <a:rPr lang="en-US" sz="1400" u="sng" dirty="0">
                <a:latin typeface="Baskerville" panose="02020502070401020303" pitchFamily="18" charset="0"/>
                <a:ea typeface="Baskerville" panose="02020502070401020303" pitchFamily="18" charset="0"/>
              </a:rPr>
              <a:t> Xin</a:t>
            </a:r>
            <a:r>
              <a:rPr lang="en-US" sz="1400" dirty="0">
                <a:latin typeface="Baskerville" panose="02020502070401020303" pitchFamily="18" charset="0"/>
                <a:ea typeface="Baskerville" panose="02020502070401020303" pitchFamily="18" charset="0"/>
              </a:rPr>
              <a:t>,</a:t>
            </a:r>
            <a:r>
              <a:rPr lang="en-US" sz="1400" baseline="30000" dirty="0">
                <a:latin typeface="Baskerville" panose="02020502070401020303" pitchFamily="18" charset="0"/>
                <a:ea typeface="Baskerville" panose="02020502070401020303" pitchFamily="18" charset="0"/>
              </a:rPr>
              <a:t>3</a:t>
            </a:r>
            <a:r>
              <a:rPr lang="en-US" sz="1400" dirty="0">
                <a:latin typeface="Baskerville" panose="02020502070401020303" pitchFamily="18" charset="0"/>
                <a:ea typeface="Baskerville" panose="02020502070401020303" pitchFamily="18" charset="0"/>
              </a:rPr>
              <a:t> and </a:t>
            </a:r>
            <a:r>
              <a:rPr lang="en-US" sz="1400" u="sng" dirty="0" err="1">
                <a:latin typeface="Baskerville" panose="02020502070401020303" pitchFamily="18" charset="0"/>
                <a:ea typeface="Baskerville" panose="02020502070401020303" pitchFamily="18" charset="0"/>
              </a:rPr>
              <a:t>Xiaobing</a:t>
            </a:r>
            <a:r>
              <a:rPr lang="en-US" sz="1400" u="sng" dirty="0">
                <a:latin typeface="Baskerville" panose="02020502070401020303" pitchFamily="18" charset="0"/>
                <a:ea typeface="Baskerville" panose="02020502070401020303" pitchFamily="18" charset="0"/>
              </a:rPr>
              <a:t> Yu</a:t>
            </a:r>
            <a:r>
              <a:rPr lang="en-US" sz="1400" baseline="30000" dirty="0">
                <a:latin typeface="Baskerville" panose="02020502070401020303" pitchFamily="18" charset="0"/>
                <a:ea typeface="Baskerville" panose="02020502070401020303" pitchFamily="18" charset="0"/>
              </a:rPr>
              <a:t>4</a:t>
            </a:r>
          </a:p>
        </p:txBody>
      </p:sp>
      <p:pic>
        <p:nvPicPr>
          <p:cNvPr id="14" name="Picture 13">
            <a:extLst>
              <a:ext uri="{FF2B5EF4-FFF2-40B4-BE49-F238E27FC236}">
                <a16:creationId xmlns:a16="http://schemas.microsoft.com/office/drawing/2014/main" id="{CB24DCE6-DE2F-2446-9F52-2C403C440A31}"/>
              </a:ext>
            </a:extLst>
          </p:cNvPr>
          <p:cNvPicPr>
            <a:picLocks noChangeAspect="1"/>
          </p:cNvPicPr>
          <p:nvPr/>
        </p:nvPicPr>
        <p:blipFill rotWithShape="1">
          <a:blip r:embed="rId2"/>
          <a:srcRect l="6010" r="5080"/>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2" name="Content Placeholder 11">
            <a:extLst>
              <a:ext uri="{FF2B5EF4-FFF2-40B4-BE49-F238E27FC236}">
                <a16:creationId xmlns:a16="http://schemas.microsoft.com/office/drawing/2014/main" id="{B0526AFC-F186-F348-A2BC-B2EAF9450CDD}"/>
              </a:ext>
            </a:extLst>
          </p:cNvPr>
          <p:cNvSpPr>
            <a:spLocks noGrp="1"/>
          </p:cNvSpPr>
          <p:nvPr>
            <p:ph idx="1"/>
          </p:nvPr>
        </p:nvSpPr>
        <p:spPr>
          <a:xfrm>
            <a:off x="6335437" y="2047684"/>
            <a:ext cx="5291663" cy="3752849"/>
          </a:xfrm>
        </p:spPr>
        <p:txBody>
          <a:bodyPr>
            <a:noAutofit/>
          </a:bodyPr>
          <a:lstStyle/>
          <a:p>
            <a:r>
              <a:rPr lang="en-US" sz="1800" b="1" dirty="0">
                <a:latin typeface="Baskerville" panose="02020502070401020303" pitchFamily="18" charset="0"/>
                <a:ea typeface="Baskerville" panose="02020502070401020303" pitchFamily="18" charset="0"/>
              </a:rPr>
              <a:t>Objective: </a:t>
            </a:r>
            <a:r>
              <a:rPr lang="en-US" sz="1800" dirty="0">
                <a:latin typeface="Baskerville" panose="02020502070401020303" pitchFamily="18" charset="0"/>
                <a:ea typeface="Baskerville" panose="02020502070401020303" pitchFamily="18" charset="0"/>
              </a:rPr>
              <a:t>In this study, investigators evaluated the differences in gut microbiota composition among diabetic, inulin-treated diabetic, normal control, and inulin-treated normal control rats</a:t>
            </a:r>
          </a:p>
          <a:p>
            <a:r>
              <a:rPr lang="en-US" sz="1800" b="1" dirty="0">
                <a:latin typeface="Baskerville" panose="02020502070401020303" pitchFamily="18" charset="0"/>
                <a:ea typeface="Baskerville" panose="02020502070401020303" pitchFamily="18" charset="0"/>
              </a:rPr>
              <a:t>Results: </a:t>
            </a:r>
            <a:r>
              <a:rPr lang="en-US" sz="1800" dirty="0">
                <a:latin typeface="Baskerville" panose="02020502070401020303" pitchFamily="18" charset="0"/>
                <a:ea typeface="Baskerville" panose="02020502070401020303" pitchFamily="18" charset="0"/>
              </a:rPr>
              <a:t>Inulin treatment reduced fasting blood glucose levels and alleviated glucose intolerance and blood lipid panels in diabetic rats</a:t>
            </a:r>
          </a:p>
          <a:p>
            <a:pPr lvl="1"/>
            <a:r>
              <a:rPr lang="en-US" sz="1800" dirty="0">
                <a:latin typeface="Baskerville" panose="02020502070401020303" pitchFamily="18" charset="0"/>
                <a:ea typeface="Baskerville" panose="02020502070401020303" pitchFamily="18" charset="0"/>
              </a:rPr>
              <a:t>Inulin treatment increased the serum glucagon-like peptide-1 (GLP-1) level, reduced serum IL-6 level, and </a:t>
            </a:r>
            <a:r>
              <a:rPr lang="en-US" sz="1800" i="1" dirty="0">
                <a:latin typeface="Baskerville" panose="02020502070401020303" pitchFamily="18" charset="0"/>
                <a:ea typeface="Baskerville" panose="02020502070401020303" pitchFamily="18" charset="0"/>
              </a:rPr>
              <a:t>Il6</a:t>
            </a:r>
            <a:r>
              <a:rPr lang="en-US" sz="1800" dirty="0">
                <a:latin typeface="Baskerville" panose="02020502070401020303" pitchFamily="18" charset="0"/>
                <a:ea typeface="Baskerville" panose="02020502070401020303" pitchFamily="18" charset="0"/>
              </a:rPr>
              <a:t> expression in epididymal adipose tissue in liver of diabetic rats</a:t>
            </a:r>
          </a:p>
          <a:p>
            <a:pPr lvl="1"/>
            <a:r>
              <a:rPr lang="en-US" sz="1800" dirty="0">
                <a:latin typeface="Baskerville" panose="02020502070401020303" pitchFamily="18" charset="0"/>
                <a:ea typeface="Baskerville" panose="02020502070401020303" pitchFamily="18" charset="0"/>
              </a:rPr>
              <a:t>Probiotic bacteria </a:t>
            </a:r>
            <a:r>
              <a:rPr lang="en-US" sz="1800" i="1" dirty="0">
                <a:latin typeface="Baskerville" panose="02020502070401020303" pitchFamily="18" charset="0"/>
                <a:ea typeface="Baskerville" panose="02020502070401020303" pitchFamily="18" charset="0"/>
              </a:rPr>
              <a:t>Lactobacillus</a:t>
            </a:r>
            <a:r>
              <a:rPr lang="en-US" sz="1800" dirty="0">
                <a:latin typeface="Baskerville" panose="02020502070401020303" pitchFamily="18" charset="0"/>
                <a:ea typeface="Baskerville" panose="02020502070401020303" pitchFamily="18" charset="0"/>
              </a:rPr>
              <a:t> and short-chain fatty acid (SCFA)-producing bacteria were found to be significantly more abundant in the inulin-treated diabetic group than in the non-treated diabetic group</a:t>
            </a:r>
          </a:p>
          <a:p>
            <a:pPr marL="457200" lvl="1" indent="0">
              <a:buNone/>
            </a:pPr>
            <a:r>
              <a:rPr lang="en-US" sz="1200" dirty="0">
                <a:latin typeface="Baskerville" panose="02020502070401020303" pitchFamily="18" charset="0"/>
                <a:ea typeface="Baskerville" panose="02020502070401020303" pitchFamily="18" charset="0"/>
                <a:hlinkClick r:id="rId3"/>
              </a:rPr>
              <a:t>https://www.ncbi.nlm.nih.gov/labs/pmc/articles/PMC5835350/</a:t>
            </a:r>
            <a:r>
              <a:rPr lang="en-US" sz="1200" dirty="0">
                <a:latin typeface="Baskerville" panose="02020502070401020303" pitchFamily="18" charset="0"/>
                <a:ea typeface="Baskerville" panose="02020502070401020303" pitchFamily="18" charset="0"/>
              </a:rPr>
              <a:t> </a:t>
            </a:r>
          </a:p>
        </p:txBody>
      </p:sp>
      <p:pic>
        <p:nvPicPr>
          <p:cNvPr id="20" name="Content Placeholder 10" descr="Logo&#10;&#10;Description automatically generated">
            <a:extLst>
              <a:ext uri="{FF2B5EF4-FFF2-40B4-BE49-F238E27FC236}">
                <a16:creationId xmlns:a16="http://schemas.microsoft.com/office/drawing/2014/main" id="{968345D5-3223-6544-A322-551609F012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437510" y="0"/>
            <a:ext cx="1795608" cy="1562158"/>
          </a:xfrm>
          <a:prstGeom prst="rect">
            <a:avLst/>
          </a:prstGeom>
        </p:spPr>
      </p:pic>
    </p:spTree>
    <p:extLst>
      <p:ext uri="{BB962C8B-B14F-4D97-AF65-F5344CB8AC3E}">
        <p14:creationId xmlns:p14="http://schemas.microsoft.com/office/powerpoint/2010/main" val="3564819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826396" y="586855"/>
            <a:ext cx="4230100" cy="3387497"/>
          </a:xfrm>
        </p:spPr>
        <p:txBody>
          <a:bodyPr anchor="b">
            <a:normAutofit/>
          </a:bodyPr>
          <a:lstStyle/>
          <a:p>
            <a:pPr algn="ctr"/>
            <a:r>
              <a:rPr lang="en-US" sz="4000" dirty="0">
                <a:solidFill>
                  <a:srgbClr val="FFFFFF"/>
                </a:solidFill>
                <a:latin typeface="Baskerville" panose="02020502070401020303" pitchFamily="18" charset="0"/>
                <a:ea typeface="Baskerville" panose="02020502070401020303" pitchFamily="18" charset="0"/>
              </a:rPr>
              <a:t>REFERENCES</a:t>
            </a:r>
          </a:p>
        </p:txBody>
      </p:sp>
      <p:sp>
        <p:nvSpPr>
          <p:cNvPr id="3" name="Content Placeholder 2">
            <a:extLst>
              <a:ext uri="{FF2B5EF4-FFF2-40B4-BE49-F238E27FC236}">
                <a16:creationId xmlns:a16="http://schemas.microsoft.com/office/drawing/2014/main" id="{26AAAC04-B9EF-A547-9D33-CF70D0DEFE63}"/>
              </a:ext>
            </a:extLst>
          </p:cNvPr>
          <p:cNvSpPr>
            <a:spLocks noGrp="1"/>
          </p:cNvSpPr>
          <p:nvPr>
            <p:ph idx="1"/>
          </p:nvPr>
        </p:nvSpPr>
        <p:spPr>
          <a:xfrm>
            <a:off x="6333182" y="1502894"/>
            <a:ext cx="4862447" cy="5365889"/>
          </a:xfrm>
        </p:spPr>
        <p:txBody>
          <a:bodyPr anchor="ctr">
            <a:normAutofit/>
          </a:bodyPr>
          <a:lstStyle/>
          <a:p>
            <a:pPr>
              <a:buFont typeface="Courier New" panose="02070309020205020404" pitchFamily="49" charset="0"/>
              <a:buChar char="o"/>
            </a:pPr>
            <a:r>
              <a:rPr lang="en-US" sz="1600" dirty="0">
                <a:latin typeface="Baskerville" panose="02020502070401020303" pitchFamily="18" charset="0"/>
                <a:ea typeface="Baskerville" panose="02020502070401020303" pitchFamily="18" charset="0"/>
                <a:hlinkClick r:id="rId3"/>
              </a:rPr>
              <a:t>https://www.bmj.com/content/349/bmj.g4490</a:t>
            </a:r>
            <a:r>
              <a:rPr lang="en-US" sz="1600" dirty="0">
                <a:latin typeface="Baskerville" panose="02020502070401020303" pitchFamily="18" charset="0"/>
                <a:ea typeface="Baskerville" panose="02020502070401020303" pitchFamily="18" charset="0"/>
              </a:rPr>
              <a:t> </a:t>
            </a:r>
            <a:endParaRPr lang="en-US" sz="2000" dirty="0">
              <a:latin typeface="Baskerville" panose="02020502070401020303" pitchFamily="18" charset="0"/>
              <a:ea typeface="Baskerville" panose="02020502070401020303" pitchFamily="18" charset="0"/>
            </a:endParaRPr>
          </a:p>
          <a:p>
            <a:pPr>
              <a:buFont typeface="Courier New" panose="02070309020205020404" pitchFamily="49" charset="0"/>
              <a:buChar char="o"/>
            </a:pPr>
            <a:r>
              <a:rPr lang="en-US" sz="1800" dirty="0">
                <a:latin typeface="Baskerville" panose="02020502070401020303" pitchFamily="18" charset="0"/>
                <a:ea typeface="Baskerville" panose="02020502070401020303" pitchFamily="18" charset="0"/>
                <a:hlinkClick r:id="rId4"/>
              </a:rPr>
              <a:t>https://www.nejm.org/doi/10.1056/NEJM199704173361601?url_ver=Z39.88-2003&amp;rfr_id=ori:rid:crossref.org&amp;rfr_dat=cr_pub%20%200www.ncbi.nlm.nih.gov</a:t>
            </a:r>
            <a:r>
              <a:rPr lang="en-US" sz="1800" dirty="0">
                <a:latin typeface="Baskerville" panose="02020502070401020303" pitchFamily="18" charset="0"/>
                <a:ea typeface="Baskerville" panose="02020502070401020303" pitchFamily="18" charset="0"/>
              </a:rPr>
              <a:t> </a:t>
            </a:r>
          </a:p>
          <a:p>
            <a:pPr>
              <a:buFont typeface="Courier New" panose="02070309020205020404" pitchFamily="49" charset="0"/>
              <a:buChar char="o"/>
            </a:pPr>
            <a:r>
              <a:rPr lang="en-US" sz="1600" dirty="0">
                <a:latin typeface="Baskerville" panose="02020502070401020303" pitchFamily="18" charset="0"/>
                <a:ea typeface="Baskerville" panose="02020502070401020303" pitchFamily="18" charset="0"/>
                <a:hlinkClick r:id="rId5"/>
              </a:rPr>
              <a:t>https://www.bmj.com/content/353/bmj.i2343.long</a:t>
            </a:r>
            <a:r>
              <a:rPr lang="en-US" sz="1600" dirty="0">
                <a:latin typeface="Baskerville" panose="02020502070401020303" pitchFamily="18" charset="0"/>
                <a:ea typeface="Baskerville" panose="02020502070401020303" pitchFamily="18" charset="0"/>
              </a:rPr>
              <a:t> </a:t>
            </a:r>
          </a:p>
          <a:p>
            <a:pPr>
              <a:buFont typeface="Courier New" panose="02070309020205020404" pitchFamily="49" charset="0"/>
              <a:buChar char="o"/>
            </a:pPr>
            <a:r>
              <a:rPr lang="en-US" sz="1600" dirty="0">
                <a:latin typeface="Baskerville" panose="02020502070401020303" pitchFamily="18" charset="0"/>
                <a:ea typeface="Baskerville" panose="02020502070401020303" pitchFamily="18" charset="0"/>
                <a:cs typeface="Futura Medium" panose="020B0602020204020303" pitchFamily="34" charset="-79"/>
                <a:hlinkClick r:id="rId6"/>
              </a:rPr>
              <a:t>https://pubmed.ncbi.nlm.nih.gov/29630462/</a:t>
            </a:r>
            <a:r>
              <a:rPr lang="en-US" sz="1600" dirty="0">
                <a:latin typeface="Baskerville" panose="02020502070401020303" pitchFamily="18" charset="0"/>
                <a:ea typeface="Baskerville" panose="02020502070401020303" pitchFamily="18" charset="0"/>
                <a:cs typeface="Futura Medium" panose="020B0602020204020303" pitchFamily="34" charset="-79"/>
              </a:rPr>
              <a:t> </a:t>
            </a:r>
          </a:p>
          <a:p>
            <a:pPr>
              <a:buFont typeface="Courier New" panose="02070309020205020404" pitchFamily="49" charset="0"/>
              <a:buChar char="o"/>
            </a:pPr>
            <a:r>
              <a:rPr lang="en-US" sz="1600" dirty="0">
                <a:latin typeface="Baskerville" panose="02020502070401020303" pitchFamily="18" charset="0"/>
                <a:ea typeface="Baskerville" panose="02020502070401020303" pitchFamily="18" charset="0"/>
                <a:hlinkClick r:id="rId7"/>
              </a:rPr>
              <a:t>https://pubmed.ncbi.nlm.nih.gov/33866422/</a:t>
            </a:r>
            <a:r>
              <a:rPr lang="en-US" sz="1600" dirty="0">
                <a:latin typeface="Baskerville" panose="02020502070401020303" pitchFamily="18" charset="0"/>
                <a:ea typeface="Baskerville" panose="02020502070401020303" pitchFamily="18" charset="0"/>
              </a:rPr>
              <a:t> </a:t>
            </a:r>
          </a:p>
          <a:p>
            <a:pPr>
              <a:buFont typeface="Courier New" panose="02070309020205020404" pitchFamily="49" charset="0"/>
              <a:buChar char="o"/>
            </a:pPr>
            <a:r>
              <a:rPr lang="en-US" sz="1600" dirty="0">
                <a:latin typeface="Baskerville" panose="02020502070401020303" pitchFamily="18" charset="0"/>
                <a:ea typeface="Baskerville" panose="02020502070401020303" pitchFamily="18" charset="0"/>
                <a:hlinkClick r:id="rId8"/>
              </a:rPr>
              <a:t>https://pubmed.ncbi.nlm.nih.gov/24246368/</a:t>
            </a:r>
            <a:r>
              <a:rPr lang="en-US" sz="1600" dirty="0">
                <a:latin typeface="Baskerville" panose="02020502070401020303" pitchFamily="18" charset="0"/>
                <a:ea typeface="Baskerville" panose="02020502070401020303" pitchFamily="18" charset="0"/>
              </a:rPr>
              <a:t> </a:t>
            </a:r>
          </a:p>
          <a:p>
            <a:pPr>
              <a:buFont typeface="Courier New" panose="02070309020205020404" pitchFamily="49" charset="0"/>
              <a:buChar char="o"/>
            </a:pPr>
            <a:r>
              <a:rPr lang="en-US" sz="1600" dirty="0">
                <a:latin typeface="Baskerville" panose="02020502070401020303" pitchFamily="18" charset="0"/>
                <a:ea typeface="Baskerville" panose="02020502070401020303" pitchFamily="18" charset="0"/>
                <a:hlinkClick r:id="rId9"/>
              </a:rPr>
              <a:t>https://www.ncbi.nlm.nih.gov/labs/pmc/articles/PMC4828654/</a:t>
            </a:r>
            <a:r>
              <a:rPr lang="en-US" sz="1600" dirty="0">
                <a:latin typeface="Baskerville" panose="02020502070401020303" pitchFamily="18" charset="0"/>
                <a:ea typeface="Baskerville" panose="02020502070401020303" pitchFamily="18" charset="0"/>
              </a:rPr>
              <a:t> </a:t>
            </a:r>
          </a:p>
          <a:p>
            <a:pPr>
              <a:buFont typeface="Courier New" panose="02070309020205020404" pitchFamily="49" charset="0"/>
              <a:buChar char="o"/>
            </a:pPr>
            <a:r>
              <a:rPr lang="en-US" sz="1600" dirty="0">
                <a:latin typeface="Baskerville" panose="02020502070401020303" pitchFamily="18" charset="0"/>
                <a:ea typeface="Baskerville" panose="02020502070401020303" pitchFamily="18" charset="0"/>
                <a:hlinkClick r:id="rId9"/>
              </a:rPr>
              <a:t>https://www.ncbi.nlm.nih.gov/labs/pmc/articles/PMC4828654/</a:t>
            </a:r>
            <a:r>
              <a:rPr lang="en-US" sz="1600" dirty="0">
                <a:latin typeface="Baskerville" panose="02020502070401020303" pitchFamily="18" charset="0"/>
                <a:ea typeface="Baskerville" panose="02020502070401020303" pitchFamily="18" charset="0"/>
              </a:rPr>
              <a:t> </a:t>
            </a:r>
          </a:p>
          <a:p>
            <a:pPr>
              <a:buFont typeface="Courier New" panose="02070309020205020404" pitchFamily="49" charset="0"/>
              <a:buChar char="o"/>
            </a:pPr>
            <a:r>
              <a:rPr lang="en-US" sz="1600" dirty="0">
                <a:latin typeface="Baskerville" panose="02020502070401020303" pitchFamily="18" charset="0"/>
                <a:ea typeface="Baskerville" panose="02020502070401020303" pitchFamily="18" charset="0"/>
              </a:rPr>
              <a:t> </a:t>
            </a:r>
            <a:r>
              <a:rPr lang="en-US" sz="1600" dirty="0">
                <a:latin typeface="Baskerville" panose="02020502070401020303" pitchFamily="18" charset="0"/>
                <a:ea typeface="Baskerville" panose="02020502070401020303" pitchFamily="18" charset="0"/>
                <a:hlinkClick r:id="rId10"/>
              </a:rPr>
              <a:t>https://www.sciencedirect.com/science/article/abs/pii/S0271531714000992</a:t>
            </a:r>
            <a:r>
              <a:rPr lang="en-US" sz="1600" dirty="0">
                <a:latin typeface="Baskerville" panose="02020502070401020303" pitchFamily="18" charset="0"/>
                <a:ea typeface="Baskerville" panose="02020502070401020303" pitchFamily="18" charset="0"/>
              </a:rPr>
              <a:t> </a:t>
            </a:r>
          </a:p>
          <a:p>
            <a:pPr>
              <a:buFont typeface="Courier New" panose="02070309020205020404" pitchFamily="49" charset="0"/>
              <a:buChar char="o"/>
            </a:pPr>
            <a:r>
              <a:rPr lang="en-US" sz="1600" dirty="0">
                <a:latin typeface="Baskerville" panose="02020502070401020303" pitchFamily="18" charset="0"/>
                <a:ea typeface="Baskerville" panose="02020502070401020303" pitchFamily="18" charset="0"/>
                <a:hlinkClick r:id="rId11"/>
              </a:rPr>
              <a:t>https://www.ncbi.nlm.nih.gov/labs/pmc/articles/PMC5835350/</a:t>
            </a:r>
            <a:r>
              <a:rPr lang="en-US" sz="1600" dirty="0">
                <a:latin typeface="Baskerville" panose="02020502070401020303" pitchFamily="18" charset="0"/>
                <a:ea typeface="Baskerville" panose="02020502070401020303" pitchFamily="18" charset="0"/>
              </a:rPr>
              <a:t> </a:t>
            </a:r>
          </a:p>
          <a:p>
            <a:pPr>
              <a:buFont typeface="Courier New" panose="02070309020205020404" pitchFamily="49" charset="0"/>
              <a:buChar char="o"/>
            </a:pPr>
            <a:endParaRPr lang="en-US" sz="1600" dirty="0">
              <a:latin typeface="Baskerville" panose="02020502070401020303" pitchFamily="18" charset="0"/>
              <a:ea typeface="Baskerville" panose="02020502070401020303" pitchFamily="18" charset="0"/>
            </a:endParaRPr>
          </a:p>
          <a:p>
            <a:pPr>
              <a:buFont typeface="Courier New" panose="02070309020205020404" pitchFamily="49" charset="0"/>
              <a:buChar char="o"/>
            </a:pPr>
            <a:endParaRPr lang="en-US" sz="1600" dirty="0">
              <a:latin typeface="Baskerville" panose="02020502070401020303" pitchFamily="18" charset="0"/>
              <a:ea typeface="Baskerville" panose="02020502070401020303" pitchFamily="18" charset="0"/>
            </a:endParaRPr>
          </a:p>
          <a:p>
            <a:pPr>
              <a:buFont typeface="Courier New" panose="02070309020205020404" pitchFamily="49" charset="0"/>
              <a:buChar char="o"/>
            </a:pPr>
            <a:endParaRPr lang="en-US" sz="1600" dirty="0">
              <a:latin typeface="Baskerville" panose="02020502070401020303" pitchFamily="18" charset="0"/>
              <a:ea typeface="Baskerville" panose="02020502070401020303" pitchFamily="18" charset="0"/>
              <a:cs typeface="Futura Medium" panose="020B0602020204020303" pitchFamily="34" charset="-79"/>
            </a:endParaRPr>
          </a:p>
          <a:p>
            <a:pPr>
              <a:buFont typeface="Courier New" panose="02070309020205020404" pitchFamily="49" charset="0"/>
              <a:buChar char="o"/>
            </a:pPr>
            <a:endParaRPr lang="en-US" sz="1600" dirty="0">
              <a:latin typeface="Baskerville" panose="02020502070401020303" pitchFamily="18" charset="0"/>
              <a:ea typeface="Baskerville" panose="02020502070401020303" pitchFamily="18" charset="0"/>
            </a:endParaRPr>
          </a:p>
          <a:p>
            <a:endParaRPr lang="en-US" sz="2000" dirty="0"/>
          </a:p>
        </p:txBody>
      </p:sp>
      <p:sp>
        <p:nvSpPr>
          <p:cNvPr id="11" name="TextBox 10">
            <a:extLst>
              <a:ext uri="{FF2B5EF4-FFF2-40B4-BE49-F238E27FC236}">
                <a16:creationId xmlns:a16="http://schemas.microsoft.com/office/drawing/2014/main" id="{63CCE098-FEFE-744E-89DB-1670E113477C}"/>
              </a:ext>
            </a:extLst>
          </p:cNvPr>
          <p:cNvSpPr txBox="1"/>
          <p:nvPr/>
        </p:nvSpPr>
        <p:spPr>
          <a:xfrm>
            <a:off x="-346363" y="6533404"/>
            <a:ext cx="6252518" cy="261610"/>
          </a:xfrm>
          <a:prstGeom prst="rect">
            <a:avLst/>
          </a:prstGeom>
          <a:noFill/>
        </p:spPr>
        <p:txBody>
          <a:bodyPr wrap="square" rtlCol="0">
            <a:spAutoFit/>
          </a:bodyPr>
          <a:lstStyle/>
          <a:p>
            <a:pPr algn="ctr"/>
            <a:r>
              <a:rPr lang="en-US" sz="1100" b="1" dirty="0">
                <a:solidFill>
                  <a:srgbClr val="E2D5A7"/>
                </a:solidFill>
                <a:latin typeface="Baskerville" panose="02020502070401020303" pitchFamily="18" charset="0"/>
                <a:ea typeface="Baskerville" panose="02020502070401020303" pitchFamily="18" charset="0"/>
              </a:rPr>
              <a:t>International Science and Nutrition Society – CURARE CAUSAM – ISNS 2021  </a:t>
            </a:r>
          </a:p>
        </p:txBody>
      </p:sp>
      <p:pic>
        <p:nvPicPr>
          <p:cNvPr id="13" name="Content Placeholder 10" descr="Logo&#10;&#10;Description automatically generated">
            <a:extLst>
              <a:ext uri="{FF2B5EF4-FFF2-40B4-BE49-F238E27FC236}">
                <a16:creationId xmlns:a16="http://schemas.microsoft.com/office/drawing/2014/main" id="{8E0DCD34-C50C-EC43-96C6-A93B51E4CE6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738528" y="4868178"/>
            <a:ext cx="1888496" cy="1642969"/>
          </a:xfrm>
          <a:prstGeom prst="rect">
            <a:avLst/>
          </a:prstGeom>
        </p:spPr>
      </p:pic>
    </p:spTree>
    <p:extLst>
      <p:ext uri="{BB962C8B-B14F-4D97-AF65-F5344CB8AC3E}">
        <p14:creationId xmlns:p14="http://schemas.microsoft.com/office/powerpoint/2010/main" val="703114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A604119-222F-4C4B-BA3F-838B0DDEF752}"/>
              </a:ext>
            </a:extLst>
          </p:cNvPr>
          <p:cNvPicPr>
            <a:picLocks noChangeAspect="1"/>
          </p:cNvPicPr>
          <p:nvPr/>
        </p:nvPicPr>
        <p:blipFill rotWithShape="1">
          <a:blip r:embed="rId2">
            <a:alphaModFix amt="45000"/>
          </a:blip>
          <a:srcRect t="6472" b="9258"/>
          <a:stretch/>
        </p:blipFill>
        <p:spPr>
          <a:xfrm>
            <a:off x="0" y="1"/>
            <a:ext cx="12191980" cy="6857999"/>
          </a:xfrm>
          <a:prstGeom prst="rect">
            <a:avLst/>
          </a:prstGeom>
        </p:spPr>
      </p:pic>
      <p:sp>
        <p:nvSpPr>
          <p:cNvPr id="31" name="Rectangle 30">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0C6B526F-64B2-C643-B6C8-59955F8380E3}"/>
              </a:ext>
            </a:extLst>
          </p:cNvPr>
          <p:cNvSpPr>
            <a:spLocks noGrp="1"/>
          </p:cNvSpPr>
          <p:nvPr>
            <p:ph type="title"/>
          </p:nvPr>
        </p:nvSpPr>
        <p:spPr>
          <a:xfrm>
            <a:off x="1307869" y="1553397"/>
            <a:ext cx="9576261" cy="3533970"/>
          </a:xfrm>
        </p:spPr>
        <p:txBody>
          <a:bodyPr vert="horz" lIns="91440" tIns="45720" rIns="91440" bIns="45720" rtlCol="0" anchor="ctr">
            <a:normAutofit/>
          </a:bodyPr>
          <a:lstStyle/>
          <a:p>
            <a:pPr algn="ctr"/>
            <a:r>
              <a:rPr lang="en-US" dirty="0">
                <a:latin typeface="Baskerville" panose="02020502070401020303" pitchFamily="18" charset="0"/>
                <a:ea typeface="Baskerville" panose="02020502070401020303" pitchFamily="18" charset="0"/>
              </a:rPr>
              <a:t>HAPPY HOLIDAYS!</a:t>
            </a:r>
            <a:br>
              <a:rPr lang="en-US" dirty="0">
                <a:latin typeface="Baskerville" panose="02020502070401020303" pitchFamily="18" charset="0"/>
                <a:ea typeface="Baskerville" panose="02020502070401020303" pitchFamily="18" charset="0"/>
              </a:rPr>
            </a:br>
            <a:br>
              <a:rPr lang="en-US" dirty="0">
                <a:latin typeface="Baskerville" panose="02020502070401020303" pitchFamily="18" charset="0"/>
                <a:ea typeface="Baskerville" panose="02020502070401020303" pitchFamily="18" charset="0"/>
              </a:rPr>
            </a:br>
            <a:br>
              <a:rPr lang="en-US" dirty="0">
                <a:latin typeface="Baskerville" panose="02020502070401020303" pitchFamily="18" charset="0"/>
                <a:ea typeface="Baskerville" panose="02020502070401020303" pitchFamily="18" charset="0"/>
              </a:rPr>
            </a:br>
            <a:r>
              <a:rPr lang="en-US" sz="3600" dirty="0">
                <a:latin typeface="Baskerville" panose="02020502070401020303" pitchFamily="18" charset="0"/>
                <a:ea typeface="Baskerville" panose="02020502070401020303" pitchFamily="18" charset="0"/>
              </a:rPr>
              <a:t>THANK YOU FOR JOINING US TODAY!</a:t>
            </a:r>
          </a:p>
        </p:txBody>
      </p:sp>
      <p:sp>
        <p:nvSpPr>
          <p:cNvPr id="33" name="Rectangle 32">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pic>
        <p:nvPicPr>
          <p:cNvPr id="16" name="Content Placeholder 10" descr="Logo&#10;&#10;Description automatically generated">
            <a:extLst>
              <a:ext uri="{FF2B5EF4-FFF2-40B4-BE49-F238E27FC236}">
                <a16:creationId xmlns:a16="http://schemas.microsoft.com/office/drawing/2014/main" id="{9F2BEBBA-8F47-6149-8D9B-2FC48179E5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261430" y="2543797"/>
            <a:ext cx="1669140" cy="1452132"/>
          </a:xfrm>
          <a:prstGeom prst="rect">
            <a:avLst/>
          </a:prstGeom>
        </p:spPr>
      </p:pic>
    </p:spTree>
    <p:extLst>
      <p:ext uri="{BB962C8B-B14F-4D97-AF65-F5344CB8AC3E}">
        <p14:creationId xmlns:p14="http://schemas.microsoft.com/office/powerpoint/2010/main" val="354839066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1F5937-A2C5-EA4F-AA83-E9E98FA592A9}"/>
              </a:ext>
            </a:extLst>
          </p:cNvPr>
          <p:cNvSpPr>
            <a:spLocks noGrp="1"/>
          </p:cNvSpPr>
          <p:nvPr>
            <p:ph type="title"/>
          </p:nvPr>
        </p:nvSpPr>
        <p:spPr>
          <a:xfrm>
            <a:off x="1136397" y="502020"/>
            <a:ext cx="5323715" cy="1642970"/>
          </a:xfrm>
        </p:spPr>
        <p:txBody>
          <a:bodyPr anchor="b">
            <a:normAutofit/>
          </a:bodyPr>
          <a:lstStyle/>
          <a:p>
            <a:r>
              <a:rPr lang="en-US" sz="4000" dirty="0">
                <a:latin typeface="Baskerville" panose="02020502070401020303" pitchFamily="18" charset="0"/>
                <a:ea typeface="Baskerville" panose="02020502070401020303" pitchFamily="18" charset="0"/>
              </a:rPr>
              <a:t>Medical Disclaimer: </a:t>
            </a:r>
            <a:br>
              <a:rPr lang="en-US" sz="4000" b="1" dirty="0">
                <a:latin typeface="Baskerville" panose="02020502070401020303" pitchFamily="18" charset="0"/>
                <a:ea typeface="Baskerville" panose="02020502070401020303" pitchFamily="18" charset="0"/>
              </a:rPr>
            </a:br>
            <a:endParaRPr lang="en-GB" sz="4000" dirty="0">
              <a:latin typeface="Baskerville" panose="02020502070401020303" pitchFamily="18" charset="0"/>
              <a:ea typeface="Baskerville" panose="02020502070401020303" pitchFamily="18" charset="0"/>
            </a:endParaRPr>
          </a:p>
        </p:txBody>
      </p:sp>
      <p:sp>
        <p:nvSpPr>
          <p:cNvPr id="3" name="Content Placeholder 2">
            <a:extLst>
              <a:ext uri="{FF2B5EF4-FFF2-40B4-BE49-F238E27FC236}">
                <a16:creationId xmlns:a16="http://schemas.microsoft.com/office/drawing/2014/main" id="{ED4C4CCD-6850-1748-8707-33E4C7B7E723}"/>
              </a:ext>
            </a:extLst>
          </p:cNvPr>
          <p:cNvSpPr>
            <a:spLocks noGrp="1"/>
          </p:cNvSpPr>
          <p:nvPr>
            <p:ph idx="1"/>
          </p:nvPr>
        </p:nvSpPr>
        <p:spPr>
          <a:xfrm>
            <a:off x="1144923" y="2405894"/>
            <a:ext cx="5315189" cy="3535083"/>
          </a:xfrm>
        </p:spPr>
        <p:txBody>
          <a:bodyPr anchor="t">
            <a:normAutofit fontScale="92500" lnSpcReduction="20000"/>
          </a:bodyPr>
          <a:lstStyle/>
          <a:p>
            <a:pPr marL="0" indent="0">
              <a:lnSpc>
                <a:spcPct val="150000"/>
              </a:lnSpc>
              <a:buNone/>
            </a:pPr>
            <a:r>
              <a:rPr lang="en-US" sz="2000" dirty="0">
                <a:latin typeface="Baskerville" panose="02020502070401020303" pitchFamily="18" charset="0"/>
                <a:ea typeface="Baskerville" panose="02020502070401020303" pitchFamily="18" charset="0"/>
              </a:rPr>
              <a:t>The information provided is for educational purposes and is not intended as medical advice, or a substitute for the medical advice of a physician or other qualified health care professional.  You should not use this information for diagnosing a health or fitness problem or disease.  You should always consult with a doctor or other health care professional for medical advice or information about diagnosis and treatment.    </a:t>
            </a:r>
            <a:endParaRPr lang="en-NO" sz="2000">
              <a:latin typeface="Baskerville" panose="02020502070401020303" pitchFamily="18" charset="0"/>
              <a:ea typeface="Baskerville" panose="02020502070401020303" pitchFamily="18" charset="0"/>
            </a:endParaRPr>
          </a:p>
          <a:p>
            <a:endParaRPr lang="en-GB" sz="2000" dirty="0"/>
          </a:p>
        </p:txBody>
      </p:sp>
      <p:sp>
        <p:nvSpPr>
          <p:cNvPr id="21" name="Rectangle 2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10;&#10;Description automatically generated">
            <a:extLst>
              <a:ext uri="{FF2B5EF4-FFF2-40B4-BE49-F238E27FC236}">
                <a16:creationId xmlns:a16="http://schemas.microsoft.com/office/drawing/2014/main" id="{B1141C19-2863-4A44-991F-C7E4ECBC1EC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6" b="91601" l="9937" r="92666">
                        <a14:foregroundMark x1="40615" y1="9576" x2="53785" y2="8870"/>
                        <a14:foregroundMark x1="53785" y1="8870" x2="45426" y2="8634"/>
                        <a14:foregroundMark x1="88486" y1="34458" x2="92744" y2="46703"/>
                        <a14:foregroundMark x1="92744" y1="46703" x2="88722" y2="63422"/>
                        <a14:foregroundMark x1="60568" y1="89011" x2="48028" y2="91601"/>
                        <a14:foregroundMark x1="48028" y1="91601" x2="41088" y2="90424"/>
                      </a14:backgroundRemoval>
                    </a14:imgEffect>
                  </a14:imgLayer>
                </a14:imgProps>
              </a:ext>
            </a:extLst>
          </a:blip>
          <a:stretch>
            <a:fillRect/>
          </a:stretch>
        </p:blipFill>
        <p:spPr>
          <a:xfrm>
            <a:off x="7936398" y="1221880"/>
            <a:ext cx="4170530" cy="4191488"/>
          </a:xfrm>
          <a:prstGeom prst="rect">
            <a:avLst/>
          </a:prstGeom>
        </p:spPr>
      </p:pic>
    </p:spTree>
    <p:extLst>
      <p:ext uri="{BB962C8B-B14F-4D97-AF65-F5344CB8AC3E}">
        <p14:creationId xmlns:p14="http://schemas.microsoft.com/office/powerpoint/2010/main" val="3639382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E138D9B-49D1-D74E-BE2D-A616107819E7}"/>
              </a:ext>
            </a:extLst>
          </p:cNvPr>
          <p:cNvPicPr>
            <a:picLocks noChangeAspect="1"/>
          </p:cNvPicPr>
          <p:nvPr/>
        </p:nvPicPr>
        <p:blipFill rotWithShape="1">
          <a:blip r:embed="rId3">
            <a:alphaModFix amt="40000"/>
          </a:blip>
          <a:srcRect t="18356" r="-2" b="24888"/>
          <a:stretch/>
        </p:blipFill>
        <p:spPr>
          <a:xfrm>
            <a:off x="3131856" y="2042"/>
            <a:ext cx="9059839" cy="6855958"/>
          </a:xfrm>
          <a:prstGeom prst="rect">
            <a:avLst/>
          </a:prstGeom>
        </p:spPr>
      </p:pic>
      <p:sp>
        <p:nvSpPr>
          <p:cNvPr id="2" name="Title 1">
            <a:extLst>
              <a:ext uri="{FF2B5EF4-FFF2-40B4-BE49-F238E27FC236}">
                <a16:creationId xmlns:a16="http://schemas.microsoft.com/office/drawing/2014/main" id="{CC8D19F1-3971-394F-B598-BB3703CB9F82}"/>
              </a:ext>
            </a:extLst>
          </p:cNvPr>
          <p:cNvSpPr>
            <a:spLocks noGrp="1"/>
          </p:cNvSpPr>
          <p:nvPr>
            <p:ph type="title"/>
          </p:nvPr>
        </p:nvSpPr>
        <p:spPr>
          <a:xfrm>
            <a:off x="6556100" y="1099671"/>
            <a:ext cx="5635595" cy="3367554"/>
          </a:xfrm>
        </p:spPr>
        <p:txBody>
          <a:bodyPr vert="horz" lIns="91440" tIns="45720" rIns="91440" bIns="45720" rtlCol="0" anchor="b">
            <a:normAutofit/>
          </a:bodyPr>
          <a:lstStyle/>
          <a:p>
            <a:r>
              <a:rPr lang="en-US" sz="6600" kern="1200" dirty="0">
                <a:latin typeface="Baskerville" panose="02020502070401020303" pitchFamily="18" charset="0"/>
                <a:ea typeface="Baskerville" panose="02020502070401020303" pitchFamily="18" charset="0"/>
              </a:rPr>
              <a:t>Dr. Dori </a:t>
            </a:r>
            <a:r>
              <a:rPr lang="en-US" sz="6600" kern="1200" dirty="0" err="1">
                <a:latin typeface="Baskerville" panose="02020502070401020303" pitchFamily="18" charset="0"/>
                <a:ea typeface="Baskerville" panose="02020502070401020303" pitchFamily="18" charset="0"/>
              </a:rPr>
              <a:t>Naerbo</a:t>
            </a:r>
            <a:r>
              <a:rPr lang="en-US" sz="6600" kern="1200" dirty="0">
                <a:latin typeface="Baskerville" panose="02020502070401020303" pitchFamily="18" charset="0"/>
                <a:ea typeface="Baskerville" panose="02020502070401020303" pitchFamily="18" charset="0"/>
              </a:rPr>
              <a:t>, Ph.D. </a:t>
            </a:r>
          </a:p>
        </p:txBody>
      </p:sp>
      <p:sp>
        <p:nvSpPr>
          <p:cNvPr id="73" name="Freeform: Shape 72">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a:extLst>
              <a:ext uri="{FF2B5EF4-FFF2-40B4-BE49-F238E27FC236}">
                <a16:creationId xmlns:a16="http://schemas.microsoft.com/office/drawing/2014/main" id="{68D2B5A2-F84C-CC4D-8102-FF2E72C1248E}"/>
              </a:ext>
            </a:extLst>
          </p:cNvPr>
          <p:cNvPicPr>
            <a:picLocks noChangeAspect="1" noChangeArrowheads="1"/>
          </p:cNvPicPr>
          <p:nvPr/>
        </p:nvPicPr>
        <p:blipFill rotWithShape="1">
          <a:blip r:embed="rId4"/>
          <a:srcRect l="32099" r="18348" b="-1"/>
          <a:stretch/>
        </p:blipFill>
        <p:spPr bwMode="auto">
          <a:xfrm>
            <a:off x="0" y="3"/>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991FD23B-2EDB-004D-B65F-3D531EE1F9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06988" y="-127322"/>
            <a:ext cx="2038990" cy="1773896"/>
          </a:xfrm>
          <a:prstGeom prst="rect">
            <a:avLst/>
          </a:prstGeom>
        </p:spPr>
      </p:pic>
    </p:spTree>
    <p:extLst>
      <p:ext uri="{BB962C8B-B14F-4D97-AF65-F5344CB8AC3E}">
        <p14:creationId xmlns:p14="http://schemas.microsoft.com/office/powerpoint/2010/main" val="21656881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outdoor, sky, scene&#10;&#10;Description automatically generated">
            <a:extLst>
              <a:ext uri="{FF2B5EF4-FFF2-40B4-BE49-F238E27FC236}">
                <a16:creationId xmlns:a16="http://schemas.microsoft.com/office/drawing/2014/main" id="{8E138D9B-49D1-D74E-BE2D-A616107819E7}"/>
              </a:ext>
            </a:extLst>
          </p:cNvPr>
          <p:cNvPicPr>
            <a:picLocks noChangeAspect="1"/>
          </p:cNvPicPr>
          <p:nvPr/>
        </p:nvPicPr>
        <p:blipFill rotWithShape="1">
          <a:blip r:embed="rId3">
            <a:alphaModFix amt="40000"/>
          </a:blip>
          <a:srcRect r="11794" b="1"/>
          <a:stretch/>
        </p:blipFill>
        <p:spPr>
          <a:xfrm>
            <a:off x="3132161" y="2042"/>
            <a:ext cx="9059839" cy="6855958"/>
          </a:xfrm>
          <a:prstGeom prst="rect">
            <a:avLst/>
          </a:prstGeom>
        </p:spPr>
      </p:pic>
      <p:sp>
        <p:nvSpPr>
          <p:cNvPr id="2" name="Title 1">
            <a:extLst>
              <a:ext uri="{FF2B5EF4-FFF2-40B4-BE49-F238E27FC236}">
                <a16:creationId xmlns:a16="http://schemas.microsoft.com/office/drawing/2014/main" id="{CC8D19F1-3971-394F-B598-BB3703CB9F82}"/>
              </a:ext>
            </a:extLst>
          </p:cNvPr>
          <p:cNvSpPr>
            <a:spLocks noGrp="1"/>
          </p:cNvSpPr>
          <p:nvPr>
            <p:ph type="title"/>
          </p:nvPr>
        </p:nvSpPr>
        <p:spPr>
          <a:xfrm>
            <a:off x="6657592" y="1539509"/>
            <a:ext cx="4972511" cy="3367554"/>
          </a:xfrm>
        </p:spPr>
        <p:txBody>
          <a:bodyPr vert="horz" lIns="91440" tIns="45720" rIns="91440" bIns="45720" rtlCol="0" anchor="b">
            <a:normAutofit/>
          </a:bodyPr>
          <a:lstStyle/>
          <a:p>
            <a:r>
              <a:rPr lang="en-US" sz="5600" kern="1200" dirty="0">
                <a:latin typeface="Baskerville" panose="02020502070401020303" pitchFamily="18" charset="0"/>
                <a:ea typeface="Baskerville" panose="02020502070401020303" pitchFamily="18" charset="0"/>
              </a:rPr>
              <a:t>Dr. Christina Rahm CEO &amp; Chief Science Officer</a:t>
            </a:r>
          </a:p>
        </p:txBody>
      </p:sp>
      <p:pic>
        <p:nvPicPr>
          <p:cNvPr id="3074" name="Picture 2" descr="Screen Shot 2020-11-13 at 12.42.07 PM">
            <a:extLst>
              <a:ext uri="{FF2B5EF4-FFF2-40B4-BE49-F238E27FC236}">
                <a16:creationId xmlns:a16="http://schemas.microsoft.com/office/drawing/2014/main" id="{68D2B5A2-F84C-CC4D-8102-FF2E72C124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0559"/>
          <a:stretch/>
        </p:blipFill>
        <p:spPr bwMode="auto">
          <a:xfrm>
            <a:off x="0" y="3"/>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2421D264-2352-8840-A97D-A486418DD3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06988" y="-127322"/>
            <a:ext cx="2038990" cy="1773896"/>
          </a:xfrm>
          <a:prstGeom prst="rect">
            <a:avLst/>
          </a:prstGeom>
        </p:spPr>
      </p:pic>
    </p:spTree>
    <p:extLst>
      <p:ext uri="{BB962C8B-B14F-4D97-AF65-F5344CB8AC3E}">
        <p14:creationId xmlns:p14="http://schemas.microsoft.com/office/powerpoint/2010/main" val="3400321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3246839" y="505649"/>
            <a:ext cx="6718963" cy="4378867"/>
          </a:xfrm>
        </p:spPr>
        <p:txBody>
          <a:bodyPr anchor="b">
            <a:normAutofit/>
          </a:bodyPr>
          <a:lstStyle/>
          <a:p>
            <a:pPr algn="ctr"/>
            <a:r>
              <a:rPr lang="en-US" sz="4800" dirty="0">
                <a:latin typeface="Baskerville" panose="02020502070401020303" pitchFamily="18" charset="0"/>
                <a:ea typeface="Baskerville" panose="02020502070401020303" pitchFamily="18" charset="0"/>
              </a:rPr>
              <a:t>ISNS Case Study</a:t>
            </a:r>
            <a:br>
              <a:rPr lang="en-US" sz="4800" dirty="0">
                <a:latin typeface="Baskerville" panose="02020502070401020303" pitchFamily="18" charset="0"/>
                <a:ea typeface="Baskerville" panose="02020502070401020303" pitchFamily="18" charset="0"/>
              </a:rPr>
            </a:br>
            <a:r>
              <a:rPr lang="en-US" sz="4800" dirty="0">
                <a:latin typeface="Baskerville" panose="02020502070401020303" pitchFamily="18" charset="0"/>
                <a:ea typeface="Baskerville" panose="02020502070401020303" pitchFamily="18" charset="0"/>
              </a:rPr>
              <a:t>Presented by: </a:t>
            </a:r>
            <a:br>
              <a:rPr lang="en-US" sz="4800" dirty="0">
                <a:latin typeface="Baskerville" panose="02020502070401020303" pitchFamily="18" charset="0"/>
                <a:ea typeface="Baskerville" panose="02020502070401020303" pitchFamily="18" charset="0"/>
              </a:rPr>
            </a:br>
            <a:br>
              <a:rPr lang="en-US" sz="4800" dirty="0">
                <a:latin typeface="Baskerville" panose="02020502070401020303" pitchFamily="18" charset="0"/>
                <a:ea typeface="Baskerville" panose="02020502070401020303" pitchFamily="18" charset="0"/>
              </a:rPr>
            </a:br>
            <a:r>
              <a:rPr lang="en-US" sz="4800" dirty="0">
                <a:latin typeface="Baskerville" panose="02020502070401020303" pitchFamily="18" charset="0"/>
                <a:ea typeface="Baskerville" panose="02020502070401020303" pitchFamily="18" charset="0"/>
              </a:rPr>
              <a:t>Dr. Dori </a:t>
            </a:r>
            <a:r>
              <a:rPr lang="en-US" sz="4800" dirty="0" err="1">
                <a:latin typeface="Baskerville" panose="02020502070401020303" pitchFamily="18" charset="0"/>
                <a:ea typeface="Baskerville" panose="02020502070401020303" pitchFamily="18" charset="0"/>
              </a:rPr>
              <a:t>Naerbo</a:t>
            </a:r>
            <a:endParaRPr lang="en-US" sz="4800" dirty="0">
              <a:latin typeface="Baskerville" panose="02020502070401020303" pitchFamily="18" charset="0"/>
              <a:ea typeface="Baskerville" panose="02020502070401020303" pitchFamily="18" charset="0"/>
            </a:endParaRPr>
          </a:p>
        </p:txBody>
      </p: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5596502" y="2405894"/>
            <a:ext cx="5754896" cy="3014765"/>
          </a:xfrm>
        </p:spPr>
        <p:txBody>
          <a:bodyPr anchor="t">
            <a:normAutofit/>
          </a:bodyPr>
          <a:lstStyle/>
          <a:p>
            <a:pPr marL="0" indent="0">
              <a:buNone/>
            </a:pPr>
            <a:r>
              <a:rPr lang="en-GB" sz="2000" dirty="0"/>
              <a:t> </a:t>
            </a:r>
          </a:p>
          <a:p>
            <a:endParaRPr lang="en-GB" sz="2000" dirty="0"/>
          </a:p>
        </p:txBody>
      </p:sp>
      <p:sp>
        <p:nvSpPr>
          <p:cNvPr id="28" name="Rectangle 27">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605EB215-52FE-9A42-B9D5-B892E1B971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1576017"/>
            <a:ext cx="4259792" cy="3705966"/>
          </a:xfrm>
          <a:prstGeom prst="rect">
            <a:avLst/>
          </a:prstGeom>
        </p:spPr>
      </p:pic>
      <p:sp>
        <p:nvSpPr>
          <p:cNvPr id="5" name="Rectangle 4">
            <a:extLst>
              <a:ext uri="{FF2B5EF4-FFF2-40B4-BE49-F238E27FC236}">
                <a16:creationId xmlns:a16="http://schemas.microsoft.com/office/drawing/2014/main" id="{B1130800-707B-BD44-BB55-E6869EA63031}"/>
              </a:ext>
            </a:extLst>
          </p:cNvPr>
          <p:cNvSpPr/>
          <p:nvPr/>
        </p:nvSpPr>
        <p:spPr>
          <a:xfrm>
            <a:off x="0" y="0"/>
            <a:ext cx="12191998" cy="40511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0688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A5528D-60BF-084E-84A8-388C3A19A413}"/>
              </a:ext>
            </a:extLst>
          </p:cNvPr>
          <p:cNvSpPr>
            <a:spLocks noGrp="1"/>
          </p:cNvSpPr>
          <p:nvPr>
            <p:ph type="title"/>
          </p:nvPr>
        </p:nvSpPr>
        <p:spPr>
          <a:xfrm>
            <a:off x="7132321" y="1138227"/>
            <a:ext cx="4352544" cy="1960157"/>
          </a:xfrm>
        </p:spPr>
        <p:txBody>
          <a:bodyPr vert="horz" lIns="91440" tIns="45720" rIns="91440" bIns="45720" rtlCol="0">
            <a:noAutofit/>
          </a:bodyPr>
          <a:lstStyle/>
          <a:p>
            <a:pPr algn="ctr"/>
            <a:r>
              <a:rPr lang="en-US" dirty="0">
                <a:latin typeface="Baskerville" panose="02020502070401020303" pitchFamily="18" charset="0"/>
                <a:ea typeface="Baskerville" panose="02020502070401020303" pitchFamily="18" charset="0"/>
              </a:rPr>
              <a:t>THE SCIENCE BEHIND THE GREENS</a:t>
            </a:r>
          </a:p>
        </p:txBody>
      </p:sp>
      <p:pic>
        <p:nvPicPr>
          <p:cNvPr id="8" name="Content Placeholder 10" descr="Logo&#10;&#10;Description automatically generated">
            <a:extLst>
              <a:ext uri="{FF2B5EF4-FFF2-40B4-BE49-F238E27FC236}">
                <a16:creationId xmlns:a16="http://schemas.microsoft.com/office/drawing/2014/main" id="{AECE9370-153B-B946-A6F4-FB68C1B7154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3489" r="-1" b="-1"/>
          <a:stretch/>
        </p:blipFill>
        <p:spPr>
          <a:xfrm>
            <a:off x="7958736" y="3098384"/>
            <a:ext cx="2699714" cy="2433654"/>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p:spPr>
      </p:pic>
      <p:pic>
        <p:nvPicPr>
          <p:cNvPr id="4" name="Content Placeholder 3">
            <a:extLst>
              <a:ext uri="{FF2B5EF4-FFF2-40B4-BE49-F238E27FC236}">
                <a16:creationId xmlns:a16="http://schemas.microsoft.com/office/drawing/2014/main" id="{76B372C3-4AAA-8442-A93C-10A1AA705A70}"/>
              </a:ext>
            </a:extLst>
          </p:cNvPr>
          <p:cNvPicPr>
            <a:picLocks noChangeAspect="1"/>
          </p:cNvPicPr>
          <p:nvPr/>
        </p:nvPicPr>
        <p:blipFill rotWithShape="1">
          <a:blip r:embed="rId4"/>
          <a:srcRect l="12455" r="12455"/>
          <a:stretch/>
        </p:blipFill>
        <p:spPr>
          <a:xfrm>
            <a:off x="0" y="15394"/>
            <a:ext cx="7743929"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sp>
        <p:nvSpPr>
          <p:cNvPr id="12" name="Rectangle 11">
            <a:extLst>
              <a:ext uri="{FF2B5EF4-FFF2-40B4-BE49-F238E27FC236}">
                <a16:creationId xmlns:a16="http://schemas.microsoft.com/office/drawing/2014/main" id="{F1A24A24-0D03-B748-96D8-3D6A8F86958A}"/>
              </a:ext>
            </a:extLst>
          </p:cNvPr>
          <p:cNvSpPr/>
          <p:nvPr/>
        </p:nvSpPr>
        <p:spPr>
          <a:xfrm>
            <a:off x="2" y="6452876"/>
            <a:ext cx="12191998" cy="40511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D6200C0-CEB3-7B48-B1F1-D147EF7B2167}"/>
              </a:ext>
            </a:extLst>
          </p:cNvPr>
          <p:cNvSpPr/>
          <p:nvPr/>
        </p:nvSpPr>
        <p:spPr>
          <a:xfrm>
            <a:off x="1619008" y="6505524"/>
            <a:ext cx="8531352" cy="307777"/>
          </a:xfrm>
          <a:prstGeom prst="rect">
            <a:avLst/>
          </a:prstGeom>
        </p:spPr>
        <p:txBody>
          <a:bodyPr wrap="square">
            <a:spAutoFit/>
          </a:bodyPr>
          <a:lstStyle/>
          <a:p>
            <a:pPr algn="ctr"/>
            <a:r>
              <a:rPr lang="en-US" sz="1400" b="1" dirty="0">
                <a:solidFill>
                  <a:srgbClr val="E2D5A7"/>
                </a:solidFill>
                <a:latin typeface="Baskerville" panose="02020502070401020303" pitchFamily="18" charset="0"/>
                <a:ea typeface="Baskerville" panose="02020502070401020303" pitchFamily="18" charset="0"/>
              </a:rPr>
              <a:t>International Science and Nutrition Society – CURARE CAUSAM – ISNS 2021  </a:t>
            </a:r>
          </a:p>
        </p:txBody>
      </p:sp>
    </p:spTree>
    <p:extLst>
      <p:ext uri="{BB962C8B-B14F-4D97-AF65-F5344CB8AC3E}">
        <p14:creationId xmlns:p14="http://schemas.microsoft.com/office/powerpoint/2010/main" val="2680292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4CCCD-CC9E-814C-A3C9-46E24B28FBE0}"/>
              </a:ext>
            </a:extLst>
          </p:cNvPr>
          <p:cNvSpPr>
            <a:spLocks noGrp="1"/>
          </p:cNvSpPr>
          <p:nvPr>
            <p:ph type="title"/>
          </p:nvPr>
        </p:nvSpPr>
        <p:spPr>
          <a:xfrm>
            <a:off x="80903" y="494410"/>
            <a:ext cx="5720833" cy="1692794"/>
          </a:xfrm>
        </p:spPr>
        <p:txBody>
          <a:bodyPr>
            <a:normAutofit/>
          </a:bodyPr>
          <a:lstStyle/>
          <a:p>
            <a:pPr algn="ctr"/>
            <a:r>
              <a:rPr lang="en-US" sz="3600" dirty="0">
                <a:latin typeface="Baskerville" panose="02020502070401020303" pitchFamily="18" charset="0"/>
                <a:ea typeface="Baskerville" panose="02020502070401020303" pitchFamily="18" charset="0"/>
              </a:rPr>
              <a:t>IMPORTANCE OF LEAFY GREENS &amp; FRUITS</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31CF7F9-61AB-4249-8D5C-1D719F7FD669}"/>
              </a:ext>
            </a:extLst>
          </p:cNvPr>
          <p:cNvSpPr>
            <a:spLocks noGrp="1"/>
          </p:cNvSpPr>
          <p:nvPr>
            <p:ph idx="1"/>
          </p:nvPr>
        </p:nvSpPr>
        <p:spPr>
          <a:xfrm>
            <a:off x="655321" y="2575034"/>
            <a:ext cx="5120113" cy="3462228"/>
          </a:xfrm>
        </p:spPr>
        <p:txBody>
          <a:bodyPr>
            <a:normAutofit fontScale="92500"/>
          </a:bodyPr>
          <a:lstStyle/>
          <a:p>
            <a:pPr marL="0" indent="0">
              <a:buNone/>
            </a:pPr>
            <a:r>
              <a:rPr lang="en-US" sz="1800" dirty="0">
                <a:latin typeface="Baskerville" panose="02020502070401020303" pitchFamily="18" charset="0"/>
                <a:ea typeface="Baskerville" panose="02020502070401020303" pitchFamily="18" charset="0"/>
              </a:rPr>
              <a:t>Fruits and vegetables are rich in various vitamins and minerals that may offer a wide range of health benefits:</a:t>
            </a:r>
          </a:p>
          <a:p>
            <a:r>
              <a:rPr lang="en-US" sz="1800" dirty="0">
                <a:latin typeface="Baskerville" panose="02020502070401020303" pitchFamily="18" charset="0"/>
                <a:ea typeface="Baskerville" panose="02020502070401020303" pitchFamily="18" charset="0"/>
              </a:rPr>
              <a:t>Control weight &amp; aid in weight loss </a:t>
            </a:r>
          </a:p>
          <a:p>
            <a:r>
              <a:rPr lang="en-US" sz="1800" dirty="0">
                <a:latin typeface="Baskerville" panose="02020502070401020303" pitchFamily="18" charset="0"/>
                <a:ea typeface="Baskerville" panose="02020502070401020303" pitchFamily="18" charset="0"/>
              </a:rPr>
              <a:t>Lower blood pressure </a:t>
            </a:r>
          </a:p>
          <a:p>
            <a:r>
              <a:rPr lang="en-US" sz="1800" dirty="0">
                <a:latin typeface="Baskerville" panose="02020502070401020303" pitchFamily="18" charset="0"/>
                <a:ea typeface="Baskerville" panose="02020502070401020303" pitchFamily="18" charset="0"/>
              </a:rPr>
              <a:t>Reduce the risk of heart disease and stroke </a:t>
            </a:r>
          </a:p>
          <a:p>
            <a:r>
              <a:rPr lang="en-US" sz="1800" dirty="0">
                <a:latin typeface="Baskerville" panose="02020502070401020303" pitchFamily="18" charset="0"/>
                <a:ea typeface="Baskerville" panose="02020502070401020303" pitchFamily="18" charset="0"/>
              </a:rPr>
              <a:t>Support a healthy digestive system </a:t>
            </a:r>
          </a:p>
          <a:p>
            <a:r>
              <a:rPr lang="en-US" sz="1800" dirty="0">
                <a:latin typeface="Baskerville" panose="02020502070401020303" pitchFamily="18" charset="0"/>
                <a:ea typeface="Baskerville" panose="02020502070401020303" pitchFamily="18" charset="0"/>
              </a:rPr>
              <a:t>Prevent some types of cancer</a:t>
            </a:r>
          </a:p>
          <a:p>
            <a:r>
              <a:rPr lang="en-US" sz="1800" dirty="0">
                <a:latin typeface="Baskerville" panose="02020502070401020303" pitchFamily="18" charset="0"/>
                <a:ea typeface="Baskerville" panose="02020502070401020303" pitchFamily="18" charset="0"/>
              </a:rPr>
              <a:t>Lower risk of digestive and eye problems</a:t>
            </a:r>
          </a:p>
          <a:p>
            <a:r>
              <a:rPr lang="en-US" sz="1800" dirty="0">
                <a:latin typeface="Baskerville" panose="02020502070401020303" pitchFamily="18" charset="0"/>
                <a:ea typeface="Baskerville" panose="02020502070401020303" pitchFamily="18" charset="0"/>
              </a:rPr>
              <a:t>Support brain function</a:t>
            </a:r>
          </a:p>
          <a:p>
            <a:r>
              <a:rPr lang="en-US" sz="1800" dirty="0">
                <a:latin typeface="Baskerville" panose="02020502070401020303" pitchFamily="18" charset="0"/>
                <a:ea typeface="Baskerville" panose="02020502070401020303" pitchFamily="18" charset="0"/>
              </a:rPr>
              <a:t>Combat viral infection  </a:t>
            </a:r>
          </a:p>
          <a:p>
            <a:endParaRPr lang="en-US" sz="1800" dirty="0"/>
          </a:p>
        </p:txBody>
      </p:sp>
      <p:pic>
        <p:nvPicPr>
          <p:cNvPr id="4" name="Picture 3">
            <a:extLst>
              <a:ext uri="{FF2B5EF4-FFF2-40B4-BE49-F238E27FC236}">
                <a16:creationId xmlns:a16="http://schemas.microsoft.com/office/drawing/2014/main" id="{D58CF092-09C2-174F-ABB3-59675B09B4B9}"/>
              </a:ext>
            </a:extLst>
          </p:cNvPr>
          <p:cNvPicPr>
            <a:picLocks noChangeAspect="1"/>
          </p:cNvPicPr>
          <p:nvPr/>
        </p:nvPicPr>
        <p:blipFill rotWithShape="1">
          <a:blip r:embed="rId2"/>
          <a:srcRect l="6908" r="41080"/>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6" name="Content Placeholder 10" descr="Logo&#10;&#10;Description automatically generated">
            <a:extLst>
              <a:ext uri="{FF2B5EF4-FFF2-40B4-BE49-F238E27FC236}">
                <a16:creationId xmlns:a16="http://schemas.microsoft.com/office/drawing/2014/main" id="{A81E8C64-C014-EC4B-B86E-5749FB409E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473504" y="0"/>
            <a:ext cx="1795608" cy="1562158"/>
          </a:xfrm>
          <a:prstGeom prst="rect">
            <a:avLst/>
          </a:prstGeom>
        </p:spPr>
      </p:pic>
    </p:spTree>
    <p:extLst>
      <p:ext uri="{BB962C8B-B14F-4D97-AF65-F5344CB8AC3E}">
        <p14:creationId xmlns:p14="http://schemas.microsoft.com/office/powerpoint/2010/main" val="1625111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8C9A5-33A2-CD48-BA72-5AEBA7FBC91A}"/>
              </a:ext>
            </a:extLst>
          </p:cNvPr>
          <p:cNvSpPr>
            <a:spLocks noGrp="1"/>
          </p:cNvSpPr>
          <p:nvPr>
            <p:ph type="title"/>
          </p:nvPr>
        </p:nvSpPr>
        <p:spPr>
          <a:xfrm>
            <a:off x="4942368" y="790999"/>
            <a:ext cx="6586491" cy="1286160"/>
          </a:xfrm>
        </p:spPr>
        <p:txBody>
          <a:bodyPr anchor="b">
            <a:normAutofit fontScale="90000"/>
          </a:bodyPr>
          <a:lstStyle/>
          <a:p>
            <a:pPr algn="ctr"/>
            <a:r>
              <a:rPr lang="en-US" dirty="0">
                <a:latin typeface="Baskerville" panose="02020502070401020303" pitchFamily="18" charset="0"/>
                <a:ea typeface="Baskerville" panose="02020502070401020303" pitchFamily="18" charset="0"/>
              </a:rPr>
              <a:t>RESEARCH STUDIES: Vegetable</a:t>
            </a:r>
            <a:r>
              <a:rPr lang="en-US" sz="4100" dirty="0">
                <a:latin typeface="Baskerville" panose="02020502070401020303" pitchFamily="18" charset="0"/>
                <a:ea typeface="Baskerville" panose="02020502070401020303" pitchFamily="18" charset="0"/>
              </a:rPr>
              <a:t>s, Fruits, and Disease</a:t>
            </a:r>
          </a:p>
        </p:txBody>
      </p:sp>
      <p:sp>
        <p:nvSpPr>
          <p:cNvPr id="3" name="Content Placeholder 2">
            <a:extLst>
              <a:ext uri="{FF2B5EF4-FFF2-40B4-BE49-F238E27FC236}">
                <a16:creationId xmlns:a16="http://schemas.microsoft.com/office/drawing/2014/main" id="{875BF41A-D3E8-764C-B11E-C2BD42513063}"/>
              </a:ext>
            </a:extLst>
          </p:cNvPr>
          <p:cNvSpPr>
            <a:spLocks noGrp="1"/>
          </p:cNvSpPr>
          <p:nvPr>
            <p:ph idx="1"/>
          </p:nvPr>
        </p:nvSpPr>
        <p:spPr>
          <a:xfrm>
            <a:off x="4965431" y="2438400"/>
            <a:ext cx="6586489" cy="4172710"/>
          </a:xfrm>
        </p:spPr>
        <p:txBody>
          <a:bodyPr>
            <a:normAutofit lnSpcReduction="10000"/>
          </a:bodyPr>
          <a:lstStyle/>
          <a:p>
            <a:r>
              <a:rPr lang="en-US" sz="1600" dirty="0">
                <a:latin typeface="Baskerville" panose="02020502070401020303" pitchFamily="18" charset="0"/>
                <a:ea typeface="Baskerville" panose="02020502070401020303" pitchFamily="18" charset="0"/>
              </a:rPr>
              <a:t>A meta-analysis of cohort studies following 469,551 participants found that a higher intake of fruits and vegetables is associated with a reduced risk of death from cardiovascular disease, with an average reduction in risk of 4% for each additional serving per day of fruit and vegetables.</a:t>
            </a:r>
          </a:p>
          <a:p>
            <a:pPr marL="0" indent="0">
              <a:buNone/>
            </a:pPr>
            <a:r>
              <a:rPr lang="en-US" sz="1200" dirty="0">
                <a:latin typeface="Baskerville" panose="02020502070401020303" pitchFamily="18" charset="0"/>
                <a:ea typeface="Baskerville" panose="02020502070401020303" pitchFamily="18" charset="0"/>
                <a:hlinkClick r:id="rId2"/>
              </a:rPr>
              <a:t>https://www.bmj.com/content/349/bmj.g4490</a:t>
            </a:r>
            <a:r>
              <a:rPr lang="en-US" sz="1200" dirty="0">
                <a:latin typeface="Baskerville" panose="02020502070401020303" pitchFamily="18" charset="0"/>
                <a:ea typeface="Baskerville" panose="02020502070401020303" pitchFamily="18" charset="0"/>
              </a:rPr>
              <a:t> </a:t>
            </a:r>
          </a:p>
          <a:p>
            <a:r>
              <a:rPr lang="en-US" sz="1600" dirty="0">
                <a:latin typeface="Baskerville" panose="02020502070401020303" pitchFamily="18" charset="0"/>
                <a:ea typeface="Baskerville" panose="02020502070401020303" pitchFamily="18" charset="0"/>
              </a:rPr>
              <a:t>Researchers found that people with high blood pressure who followed a high vegetable and fruit diet reduced their systolic blood pressure (the upper number of a blood pressure reading) by about 11 mm Hg and their diastolic blood pressure (the lower number) by almost 6 mm Hg—as much as medications can achieve.</a:t>
            </a:r>
          </a:p>
          <a:p>
            <a:pPr marL="0" indent="0">
              <a:buNone/>
            </a:pPr>
            <a:r>
              <a:rPr lang="en-US" sz="1300" dirty="0">
                <a:latin typeface="Baskerville" panose="02020502070401020303" pitchFamily="18" charset="0"/>
                <a:ea typeface="Baskerville" panose="02020502070401020303" pitchFamily="18" charset="0"/>
                <a:hlinkClick r:id="rId3"/>
              </a:rPr>
              <a:t>https://www.nejm.org/doi/10.1056/NEJM199704173361601?url_ver=Z39.88-2003&amp;rfr_id=ori:rid:crossref.org&amp;rfr_dat=cr_pub%20%200www.ncbi.nlm.nih.gov</a:t>
            </a:r>
            <a:r>
              <a:rPr lang="en-US" sz="1300" dirty="0">
                <a:latin typeface="Baskerville" panose="02020502070401020303" pitchFamily="18" charset="0"/>
                <a:ea typeface="Baskerville" panose="02020502070401020303" pitchFamily="18" charset="0"/>
              </a:rPr>
              <a:t> </a:t>
            </a:r>
          </a:p>
          <a:p>
            <a:r>
              <a:rPr lang="en-US" sz="1600" dirty="0">
                <a:latin typeface="Baskerville" panose="02020502070401020303" pitchFamily="18" charset="0"/>
                <a:ea typeface="Baskerville" panose="02020502070401020303" pitchFamily="18" charset="0"/>
              </a:rPr>
              <a:t>A cohort study of 90,476 premenopausal women for 22 years and found that those who ate the most fruit during adolescence (about 3 servings a day) compared with those who ate the lowest intakes (0.5 servings a day) had a 25% lower risk of developing breast cancer. </a:t>
            </a:r>
          </a:p>
          <a:p>
            <a:pPr marL="0" indent="0">
              <a:buNone/>
            </a:pPr>
            <a:r>
              <a:rPr lang="en-US" sz="1200" dirty="0">
                <a:latin typeface="Baskerville" panose="02020502070401020303" pitchFamily="18" charset="0"/>
                <a:ea typeface="Baskerville" panose="02020502070401020303" pitchFamily="18" charset="0"/>
                <a:hlinkClick r:id="rId4"/>
              </a:rPr>
              <a:t>https://www.bmj.com/content/353/bmj.i2343.long</a:t>
            </a:r>
            <a:r>
              <a:rPr lang="en-US" sz="1200" dirty="0">
                <a:latin typeface="Baskerville" panose="02020502070401020303" pitchFamily="18" charset="0"/>
                <a:ea typeface="Baskerville" panose="02020502070401020303" pitchFamily="18" charset="0"/>
              </a:rPr>
              <a:t> </a:t>
            </a:r>
          </a:p>
          <a:p>
            <a:endParaRPr lang="en-US" sz="1600" dirty="0">
              <a:latin typeface="Baskerville" panose="02020502070401020303" pitchFamily="18" charset="0"/>
              <a:ea typeface="Baskerville" panose="02020502070401020303" pitchFamily="18" charset="0"/>
            </a:endParaRPr>
          </a:p>
          <a:p>
            <a:endParaRPr lang="en-US" sz="1300" dirty="0">
              <a:latin typeface="Baskerville" panose="02020502070401020303" pitchFamily="18" charset="0"/>
              <a:ea typeface="Baskerville" panose="02020502070401020303" pitchFamily="18" charset="0"/>
            </a:endParaRPr>
          </a:p>
        </p:txBody>
      </p:sp>
      <p:pic>
        <p:nvPicPr>
          <p:cNvPr id="6" name="Picture 5">
            <a:extLst>
              <a:ext uri="{FF2B5EF4-FFF2-40B4-BE49-F238E27FC236}">
                <a16:creationId xmlns:a16="http://schemas.microsoft.com/office/drawing/2014/main" id="{77C5376C-EC1B-5945-9006-A67FF45510C6}"/>
              </a:ext>
            </a:extLst>
          </p:cNvPr>
          <p:cNvPicPr>
            <a:picLocks noChangeAspect="1"/>
          </p:cNvPicPr>
          <p:nvPr/>
        </p:nvPicPr>
        <p:blipFill rotWithShape="1">
          <a:blip r:embed="rId5"/>
          <a:srcRect l="41043" r="13838" b="-1"/>
          <a:stretch/>
        </p:blipFill>
        <p:spPr>
          <a:xfrm>
            <a:off x="20" y="10"/>
            <a:ext cx="4635571" cy="6857990"/>
          </a:xfrm>
          <a:prstGeom prst="rect">
            <a:avLst/>
          </a:prstGeom>
          <a:effectLst/>
        </p:spPr>
      </p:pic>
      <p:cxnSp>
        <p:nvCxnSpPr>
          <p:cNvPr id="37" name="Straight Connector 3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93909"/>
            </a:solidFill>
          </a:ln>
        </p:spPr>
        <p:style>
          <a:lnRef idx="1">
            <a:schemeClr val="accent1"/>
          </a:lnRef>
          <a:fillRef idx="0">
            <a:schemeClr val="accent1"/>
          </a:fillRef>
          <a:effectRef idx="0">
            <a:schemeClr val="accent1"/>
          </a:effectRef>
          <a:fontRef idx="minor">
            <a:schemeClr val="tx1"/>
          </a:fontRef>
        </p:style>
      </p:cxnSp>
      <p:pic>
        <p:nvPicPr>
          <p:cNvPr id="20" name="Content Placeholder 10" descr="Logo&#10;&#10;Description automatically generated">
            <a:extLst>
              <a:ext uri="{FF2B5EF4-FFF2-40B4-BE49-F238E27FC236}">
                <a16:creationId xmlns:a16="http://schemas.microsoft.com/office/drawing/2014/main" id="{A4269B18-D5F3-6048-8C02-C2261860734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530670" y="5178"/>
            <a:ext cx="1719247" cy="1495725"/>
          </a:xfrm>
          <a:prstGeom prst="rect">
            <a:avLst/>
          </a:prstGeom>
        </p:spPr>
      </p:pic>
    </p:spTree>
    <p:extLst>
      <p:ext uri="{BB962C8B-B14F-4D97-AF65-F5344CB8AC3E}">
        <p14:creationId xmlns:p14="http://schemas.microsoft.com/office/powerpoint/2010/main" val="487932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1009198" y="325983"/>
            <a:ext cx="10437854" cy="726508"/>
          </a:xfrm>
          <a:ln>
            <a:noFill/>
          </a:ln>
        </p:spPr>
        <p:txBody>
          <a:bodyPr anchor="b">
            <a:normAutofit/>
          </a:bodyPr>
          <a:lstStyle/>
          <a:p>
            <a:pPr algn="ctr"/>
            <a:r>
              <a:rPr lang="en-US" dirty="0">
                <a:solidFill>
                  <a:schemeClr val="accent1">
                    <a:lumMod val="50000"/>
                  </a:schemeClr>
                </a:solidFill>
                <a:latin typeface="Baskerville" panose="02020502070401020303" pitchFamily="18" charset="0"/>
                <a:ea typeface="Baskerville" panose="02020502070401020303" pitchFamily="18" charset="0"/>
              </a:rPr>
              <a:t>ISNS PROPRIETARY BLENDS LEGEND</a:t>
            </a:r>
          </a:p>
        </p:txBody>
      </p:sp>
      <p:sp>
        <p:nvSpPr>
          <p:cNvPr id="11" name="TextBox 10">
            <a:extLst>
              <a:ext uri="{FF2B5EF4-FFF2-40B4-BE49-F238E27FC236}">
                <a16:creationId xmlns:a16="http://schemas.microsoft.com/office/drawing/2014/main" id="{63CCE098-FEFE-744E-89DB-1670E113477C}"/>
              </a:ext>
            </a:extLst>
          </p:cNvPr>
          <p:cNvSpPr txBox="1"/>
          <p:nvPr/>
        </p:nvSpPr>
        <p:spPr>
          <a:xfrm>
            <a:off x="2855611" y="6471846"/>
            <a:ext cx="7073899" cy="307777"/>
          </a:xfrm>
          <a:prstGeom prst="rect">
            <a:avLst/>
          </a:prstGeom>
          <a:noFill/>
        </p:spPr>
        <p:txBody>
          <a:bodyPr wrap="square" rtlCol="0">
            <a:spAutoFit/>
          </a:bodyPr>
          <a:lstStyle/>
          <a:p>
            <a:pPr algn="ctr"/>
            <a:r>
              <a:rPr lang="en-US" sz="1400" b="1" dirty="0">
                <a:solidFill>
                  <a:srgbClr val="E2D5A7"/>
                </a:solidFill>
                <a:latin typeface="Baskerville" panose="02020502070401020303" pitchFamily="18" charset="0"/>
                <a:ea typeface="Baskerville" panose="02020502070401020303" pitchFamily="18" charset="0"/>
              </a:rPr>
              <a:t>International Science and Nutrition Society – CURARE CAUSAM – ISNS 2021  </a:t>
            </a:r>
          </a:p>
        </p:txBody>
      </p:sp>
      <p:pic>
        <p:nvPicPr>
          <p:cNvPr id="13" name="Content Placeholder 10" descr="Logo&#10;&#10;Description automatically generated">
            <a:extLst>
              <a:ext uri="{FF2B5EF4-FFF2-40B4-BE49-F238E27FC236}">
                <a16:creationId xmlns:a16="http://schemas.microsoft.com/office/drawing/2014/main" id="{8E0DCD34-C50C-EC43-96C6-A93B51E4CE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348068" y="5186768"/>
            <a:ext cx="1843932" cy="1604198"/>
          </a:xfrm>
          <a:prstGeom prst="rect">
            <a:avLst/>
          </a:prstGeom>
        </p:spPr>
      </p:pic>
      <p:sp>
        <p:nvSpPr>
          <p:cNvPr id="5" name="TextBox 4">
            <a:extLst>
              <a:ext uri="{FF2B5EF4-FFF2-40B4-BE49-F238E27FC236}">
                <a16:creationId xmlns:a16="http://schemas.microsoft.com/office/drawing/2014/main" id="{173FDA20-30A5-1946-BD9E-4BB67417F7EF}"/>
              </a:ext>
            </a:extLst>
          </p:cNvPr>
          <p:cNvSpPr txBox="1"/>
          <p:nvPr/>
        </p:nvSpPr>
        <p:spPr>
          <a:xfrm>
            <a:off x="490151" y="1090450"/>
            <a:ext cx="11804821" cy="5078313"/>
          </a:xfrm>
          <a:prstGeom prst="rect">
            <a:avLst/>
          </a:prstGeom>
          <a:noFill/>
        </p:spPr>
        <p:txBody>
          <a:bodyPr wrap="square" rtlCol="0">
            <a:spAutoFit/>
          </a:bodyPr>
          <a:lstStyle/>
          <a:p>
            <a:endParaRPr lang="en-US" dirty="0"/>
          </a:p>
          <a:p>
            <a:r>
              <a:rPr lang="en-US" sz="2200" b="1" dirty="0">
                <a:solidFill>
                  <a:schemeClr val="accent1">
                    <a:lumMod val="50000"/>
                  </a:schemeClr>
                </a:solidFill>
                <a:latin typeface="Baskerville" panose="02020502070401020303" pitchFamily="18" charset="0"/>
                <a:ea typeface="Baskerville" panose="02020502070401020303" pitchFamily="18" charset="0"/>
              </a:rPr>
              <a:t>Proprietary blend I: </a:t>
            </a:r>
            <a:r>
              <a:rPr lang="en-US" sz="2200" dirty="0">
                <a:latin typeface="Baskerville" panose="02020502070401020303" pitchFamily="18" charset="0"/>
                <a:ea typeface="Baskerville" panose="02020502070401020303" pitchFamily="18" charset="0"/>
              </a:rPr>
              <a:t>Silica, Vitamin C, and Trace Minerals </a:t>
            </a:r>
          </a:p>
          <a:p>
            <a:endParaRPr lang="en-US" sz="2200" dirty="0">
              <a:latin typeface="Baskerville" panose="02020502070401020303" pitchFamily="18" charset="0"/>
              <a:ea typeface="Baskerville" panose="02020502070401020303" pitchFamily="18" charset="0"/>
            </a:endParaRPr>
          </a:p>
          <a:p>
            <a:r>
              <a:rPr lang="en-US" sz="2200" b="1" dirty="0">
                <a:solidFill>
                  <a:schemeClr val="accent1">
                    <a:lumMod val="50000"/>
                  </a:schemeClr>
                </a:solidFill>
                <a:latin typeface="Baskerville" panose="02020502070401020303" pitchFamily="18" charset="0"/>
                <a:ea typeface="Baskerville" panose="02020502070401020303" pitchFamily="18" charset="0"/>
              </a:rPr>
              <a:t>Proprietary blend II: </a:t>
            </a:r>
            <a:r>
              <a:rPr lang="en-US" sz="2200" dirty="0">
                <a:latin typeface="Baskerville" panose="02020502070401020303" pitchFamily="18" charset="0"/>
                <a:ea typeface="Baskerville" panose="02020502070401020303" pitchFamily="18" charset="0"/>
              </a:rPr>
              <a:t>N-acetyl L-tyrosine, Anhydrous Caffeine, L-theanine, Velvet Bean Seed, Pine Bark, Curcumin, and Vitamin D</a:t>
            </a:r>
          </a:p>
          <a:p>
            <a:endParaRPr lang="en-US" sz="2200" dirty="0">
              <a:latin typeface="Baskerville" panose="02020502070401020303" pitchFamily="18" charset="0"/>
              <a:ea typeface="Baskerville" panose="02020502070401020303" pitchFamily="18" charset="0"/>
            </a:endParaRPr>
          </a:p>
          <a:p>
            <a:r>
              <a:rPr lang="en-US" sz="2200" b="1" dirty="0">
                <a:solidFill>
                  <a:schemeClr val="accent1">
                    <a:lumMod val="50000"/>
                  </a:schemeClr>
                </a:solidFill>
                <a:latin typeface="Baskerville" panose="02020502070401020303" pitchFamily="18" charset="0"/>
                <a:ea typeface="Baskerville" panose="02020502070401020303" pitchFamily="18" charset="0"/>
              </a:rPr>
              <a:t>Proprietary blend III: </a:t>
            </a:r>
            <a:r>
              <a:rPr lang="en-US" sz="2200" dirty="0">
                <a:latin typeface="Baskerville" panose="02020502070401020303" pitchFamily="18" charset="0"/>
                <a:ea typeface="Baskerville" panose="02020502070401020303" pitchFamily="18" charset="0"/>
              </a:rPr>
              <a:t>Black seed oil, Resveratrol, turmeric, Raspberry Ketones, Apple Cider Vinegar, Aloe Vera, and D-Ribose</a:t>
            </a:r>
          </a:p>
          <a:p>
            <a:endParaRPr lang="en-US" sz="2200" dirty="0">
              <a:latin typeface="Baskerville" panose="02020502070401020303" pitchFamily="18" charset="0"/>
              <a:ea typeface="Baskerville" panose="02020502070401020303" pitchFamily="18" charset="0"/>
            </a:endParaRPr>
          </a:p>
          <a:p>
            <a:r>
              <a:rPr lang="en-US" sz="2200" b="1" dirty="0">
                <a:solidFill>
                  <a:schemeClr val="accent1">
                    <a:lumMod val="50000"/>
                  </a:schemeClr>
                </a:solidFill>
                <a:latin typeface="Baskerville" panose="02020502070401020303" pitchFamily="18" charset="0"/>
                <a:ea typeface="Baskerville" panose="02020502070401020303" pitchFamily="18" charset="0"/>
              </a:rPr>
              <a:t>Proprietary blend IV: </a:t>
            </a:r>
            <a:r>
              <a:rPr lang="en-US" sz="2200" dirty="0">
                <a:latin typeface="Baskerville" panose="02020502070401020303" pitchFamily="18" charset="0"/>
                <a:ea typeface="Baskerville" panose="02020502070401020303" pitchFamily="18" charset="0"/>
              </a:rPr>
              <a:t>Inulin, green banana flour, apple fiber, bacillus </a:t>
            </a:r>
            <a:r>
              <a:rPr lang="en-US" sz="2200" dirty="0" err="1">
                <a:latin typeface="Baskerville" panose="02020502070401020303" pitchFamily="18" charset="0"/>
                <a:ea typeface="Baskerville" panose="02020502070401020303" pitchFamily="18" charset="0"/>
              </a:rPr>
              <a:t>coagulans</a:t>
            </a:r>
            <a:r>
              <a:rPr lang="en-US" sz="2200" dirty="0">
                <a:latin typeface="Baskerville" panose="02020502070401020303" pitchFamily="18" charset="0"/>
                <a:ea typeface="Baskerville" panose="02020502070401020303" pitchFamily="18" charset="0"/>
              </a:rPr>
              <a:t>, spirulina, wheat grass, barley grass, alfalfa leaf, flax seed, psyllium husk, chlorella, broccoli, kale, spinach, green cabbage, parsley, Aloe Vera, cayenne pepper, blueberry, pomegranate seed, and MCT coconut oil</a:t>
            </a:r>
          </a:p>
          <a:p>
            <a:endParaRPr lang="en-US" sz="2400" b="1" dirty="0">
              <a:solidFill>
                <a:schemeClr val="accent1">
                  <a:lumMod val="50000"/>
                </a:schemeClr>
              </a:solidFill>
              <a:latin typeface="Baskerville" panose="02020502070401020303" pitchFamily="18" charset="0"/>
              <a:ea typeface="Baskerville" panose="02020502070401020303" pitchFamily="18" charset="0"/>
            </a:endParaRPr>
          </a:p>
          <a:p>
            <a:r>
              <a:rPr lang="en-US" sz="2200" b="1" dirty="0">
                <a:solidFill>
                  <a:schemeClr val="accent1">
                    <a:lumMod val="50000"/>
                  </a:schemeClr>
                </a:solidFill>
                <a:latin typeface="Baskerville" panose="02020502070401020303" pitchFamily="18" charset="0"/>
                <a:ea typeface="Baskerville" panose="02020502070401020303" pitchFamily="18" charset="0"/>
              </a:rPr>
              <a:t>Proprietary blend V: </a:t>
            </a:r>
            <a:r>
              <a:rPr lang="en-US" sz="2200" dirty="0">
                <a:latin typeface="Baskerville" panose="02020502070401020303" pitchFamily="18" charset="0"/>
                <a:ea typeface="Baskerville" panose="02020502070401020303" pitchFamily="18" charset="0"/>
              </a:rPr>
              <a:t>Vitamin C, Zinc Sulfate, and Vitamin D3</a:t>
            </a:r>
          </a:p>
          <a:p>
            <a:endParaRPr lang="en-US" dirty="0"/>
          </a:p>
        </p:txBody>
      </p:sp>
    </p:spTree>
    <p:extLst>
      <p:ext uri="{BB962C8B-B14F-4D97-AF65-F5344CB8AC3E}">
        <p14:creationId xmlns:p14="http://schemas.microsoft.com/office/powerpoint/2010/main" val="5219703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NS_Template" id="{20F9E4A2-CC44-8847-9236-06CFE1ADCA6C}" vid="{745217C8-DF55-474C-8708-C9E8395DAF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4744</TotalTime>
  <Words>1903</Words>
  <Application>Microsoft Macintosh PowerPoint</Application>
  <PresentationFormat>Widescreen</PresentationFormat>
  <Paragraphs>113</Paragraphs>
  <Slides>18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Baskerville</vt:lpstr>
      <vt:lpstr>Calibri</vt:lpstr>
      <vt:lpstr>Calibri Light</vt:lpstr>
      <vt:lpstr>Courier New</vt:lpstr>
      <vt:lpstr>Office Theme</vt:lpstr>
      <vt:lpstr>Science with Dr. Christina Rahm   We will get started shortly.</vt:lpstr>
      <vt:lpstr>Medical Disclaimer:  </vt:lpstr>
      <vt:lpstr>Dr. Dori Naerbo, Ph.D. </vt:lpstr>
      <vt:lpstr>Dr. Christina Rahm CEO &amp; Chief Science Officer</vt:lpstr>
      <vt:lpstr>ISNS Case Study Presented by:   Dr. Dori Naerbo</vt:lpstr>
      <vt:lpstr>THE SCIENCE BEHIND THE GREENS</vt:lpstr>
      <vt:lpstr>IMPORTANCE OF LEAFY GREENS &amp; FRUITS</vt:lpstr>
      <vt:lpstr>RESEARCH STUDIES: Vegetables, Fruits, and Disease</vt:lpstr>
      <vt:lpstr>ISNS PROPRIETARY BLENDS LEGEND</vt:lpstr>
      <vt:lpstr>PROPRIETARY BLEND IV:  RESEARCH STUDIES </vt:lpstr>
      <vt:lpstr>Weight Loss Associated With Consumption of Apples: A Review  By Maria Conceição de Oliveira, Rosely Sichieri and Anibal Sanchez Moura </vt:lpstr>
      <vt:lpstr>Broccoli microgreens juice reduces body weight by enhancing insulin sensitivity and modulating gut microbiota in high-fat diet-induced C57BL/6J obese mice By Xiangfei Li , Shuhua Tian , Yunfan Wang , Jie Liu , Jing Wang , Yingjian Lu </vt:lpstr>
      <vt:lpstr>Could capsaicinoids help to support weight management? A systematic review and meta-analysis of energy intake data By S Whiting, E J Derbyshire, B Tiwari</vt:lpstr>
      <vt:lpstr>Well-tolerated Spirulina extract inhibits influenza virus replication and reduces virus-induced mortality By Yi-Hsiang Chen,1,3 Gi-Kung Chang,1 Shu-Ming Kuo,1 Sheng-Yu Huang,1,3 I-Chen Hu,5 Yu-Lun Lo,1 and Shin-Ru Shiha,1,2,3,4 </vt:lpstr>
      <vt:lpstr>Six weeks daily ingestion of whole blueberry powder increases natural killer cell counts and reduces arterial stiffness in sedentary males and females By Lisa S.McAnultyaScott R.CollierbMichael J.LandrambD. StantonWhittakercSydeena E.IsaacsaJason M.KlemkaaSarah L.CheekaJennifer C.ArmsbSteven R.McAnultyb </vt:lpstr>
      <vt:lpstr>Inulin-type fructan improves diabetic phenotype and gut microbiota profiles in rats By Qian Zhang,1 Hongyue Yu,2 Xinhua Xiao, Ling Hu, Fengjiao Xin,3 and Xiaobing Yu4</vt:lpstr>
      <vt:lpstr>REFERENCES</vt:lpstr>
      <vt:lpstr>HAPPY HOLIDAYS!   THANK YOU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with Dr. Christina Rahm   We will get started shortly.</dc:title>
  <dc:creator>jayla.archie@gmail.com</dc:creator>
  <cp:lastModifiedBy>Microsoft Office User</cp:lastModifiedBy>
  <cp:revision>5</cp:revision>
  <cp:lastPrinted>2022-03-07T19:38:11Z</cp:lastPrinted>
  <dcterms:created xsi:type="dcterms:W3CDTF">2021-12-21T19:36:50Z</dcterms:created>
  <dcterms:modified xsi:type="dcterms:W3CDTF">2022-09-08T16:01:40Z</dcterms:modified>
</cp:coreProperties>
</file>